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423" r:id="rId2"/>
    <p:sldId id="424" r:id="rId3"/>
    <p:sldId id="425" r:id="rId4"/>
    <p:sldId id="390" r:id="rId5"/>
    <p:sldId id="429" r:id="rId6"/>
    <p:sldId id="430" r:id="rId7"/>
    <p:sldId id="431" r:id="rId8"/>
    <p:sldId id="432" r:id="rId9"/>
    <p:sldId id="433" r:id="rId10"/>
    <p:sldId id="434" r:id="rId11"/>
    <p:sldId id="436" r:id="rId12"/>
    <p:sldId id="437" r:id="rId13"/>
    <p:sldId id="438" r:id="rId14"/>
    <p:sldId id="440" r:id="rId15"/>
    <p:sldId id="439" r:id="rId16"/>
    <p:sldId id="441" r:id="rId17"/>
    <p:sldId id="442" r:id="rId18"/>
    <p:sldId id="443" r:id="rId19"/>
    <p:sldId id="444" r:id="rId20"/>
    <p:sldId id="445" r:id="rId21"/>
    <p:sldId id="446" r:id="rId22"/>
    <p:sldId id="448" r:id="rId23"/>
    <p:sldId id="447" r:id="rId24"/>
    <p:sldId id="449" r:id="rId25"/>
    <p:sldId id="450" r:id="rId26"/>
    <p:sldId id="451" r:id="rId27"/>
    <p:sldId id="452" r:id="rId28"/>
    <p:sldId id="453" r:id="rId29"/>
    <p:sldId id="454" r:id="rId30"/>
    <p:sldId id="455" r:id="rId31"/>
    <p:sldId id="456" r:id="rId32"/>
    <p:sldId id="457" r:id="rId33"/>
    <p:sldId id="458" r:id="rId34"/>
    <p:sldId id="459" r:id="rId35"/>
    <p:sldId id="460" r:id="rId36"/>
    <p:sldId id="461" r:id="rId37"/>
    <p:sldId id="462" r:id="rId38"/>
    <p:sldId id="463" r:id="rId39"/>
    <p:sldId id="464" r:id="rId40"/>
    <p:sldId id="465" r:id="rId41"/>
    <p:sldId id="466" r:id="rId42"/>
    <p:sldId id="467" r:id="rId43"/>
    <p:sldId id="468" r:id="rId44"/>
    <p:sldId id="469" r:id="rId45"/>
    <p:sldId id="384" r:id="rId46"/>
    <p:sldId id="386" r:id="rId47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DC07"/>
    <a:srgbClr val="FFFF00"/>
    <a:srgbClr val="FFFF66"/>
    <a:srgbClr val="144698"/>
    <a:srgbClr val="F0D510"/>
    <a:srgbClr val="0E3B9E"/>
    <a:srgbClr val="152197"/>
    <a:srgbClr val="102464"/>
    <a:srgbClr val="0228A2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434" autoAdjust="0"/>
    <p:restoredTop sz="94660"/>
  </p:normalViewPr>
  <p:slideViewPr>
    <p:cSldViewPr>
      <p:cViewPr varScale="1">
        <p:scale>
          <a:sx n="74" d="100"/>
          <a:sy n="74" d="100"/>
        </p:scale>
        <p:origin x="162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099653-9079-41CE-9358-3DC10044A8D5}" type="datetimeFigureOut">
              <a:rPr lang="ko-KR" altLang="en-US" smtClean="0"/>
              <a:t>2015-06-23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7042F7-AD29-42D1-8BFF-72781657DDD7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69559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7042F7-AD29-42D1-8BFF-72781657DDD7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37895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9B078C-E414-425E-A6F1-AEE6698B74DB}" type="slidenum">
              <a:rPr lang="ko-KR" altLang="en-US" smtClean="0"/>
              <a:t>45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56818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9B078C-E414-425E-A6F1-AEE6698B74DB}" type="slidenum">
              <a:rPr lang="ko-KR" altLang="en-US" smtClean="0"/>
              <a:t>46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456818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2015-06-23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7265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2015-06-23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68561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2015-06-23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834599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2015-06-23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52567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2015-06-23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0661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2015-06-23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514650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2015-06-23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9683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2015-06-23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69075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2015-06-23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12998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2015-06-23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187620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D2022E-9000-48BE-B867-7EA07DB6D7C8}" type="datetimeFigureOut">
              <a:rPr lang="ko-KR" altLang="en-US" smtClean="0"/>
              <a:t>2015-06-23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688896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DD2022E-9000-48BE-B867-7EA07DB6D7C8}" type="datetimeFigureOut">
              <a:rPr lang="ko-KR" altLang="en-US" smtClean="0"/>
              <a:t>2015-06-23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46DB34-55C3-4324-8C27-A81D79AAA96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946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8855" y="3934306"/>
            <a:ext cx="1919102" cy="472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제목 1"/>
          <p:cNvSpPr txBox="1">
            <a:spLocks/>
          </p:cNvSpPr>
          <p:nvPr/>
        </p:nvSpPr>
        <p:spPr>
          <a:xfrm>
            <a:off x="5400632" y="4698442"/>
            <a:ext cx="3384376" cy="30777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400" b="1" dirty="0" smtClean="0">
                <a:solidFill>
                  <a:srgbClr val="144698"/>
                </a:solidFill>
              </a:rPr>
              <a:t>장애인식개선사업 </a:t>
            </a:r>
            <a:r>
              <a:rPr lang="ko-KR" altLang="en-US" sz="1400" b="1" dirty="0">
                <a:solidFill>
                  <a:srgbClr val="144698"/>
                </a:solidFill>
              </a:rPr>
              <a:t>버디</a:t>
            </a:r>
            <a:r>
              <a:rPr lang="en-US" altLang="ko-KR" sz="1400" b="1" dirty="0">
                <a:solidFill>
                  <a:srgbClr val="144698"/>
                </a:solidFill>
              </a:rPr>
              <a:t>&amp;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키디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4103" y="1766048"/>
            <a:ext cx="2974478" cy="3155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8480" y="6486722"/>
            <a:ext cx="2808312" cy="137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5362132" y="4993135"/>
            <a:ext cx="3384376" cy="40011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20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영상동화 </a:t>
            </a:r>
            <a:r>
              <a:rPr lang="ko-KR" altLang="en-US" sz="20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활동지</a:t>
            </a:r>
            <a:r>
              <a:rPr lang="ko-KR" altLang="en-US" sz="20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 </a:t>
            </a:r>
            <a:endParaRPr lang="en-US" altLang="ko-KR" sz="2000" b="1" dirty="0">
              <a:solidFill>
                <a:srgbClr val="144698"/>
              </a:solidFill>
              <a:effectLst>
                <a:outerShdw blurRad="38100" dist="38100" dir="2700000" algn="tl">
                  <a:schemeClr val="accent2">
                    <a:alpha val="43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97880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1"/>
          <p:cNvSpPr txBox="1">
            <a:spLocks/>
          </p:cNvSpPr>
          <p:nvPr/>
        </p:nvSpPr>
        <p:spPr>
          <a:xfrm>
            <a:off x="611560" y="2570356"/>
            <a:ext cx="2232248" cy="26161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100" b="1" dirty="0" smtClean="0">
                <a:solidFill>
                  <a:srgbClr val="144698"/>
                </a:solidFill>
              </a:rPr>
              <a:t>장애인식개선사업 </a:t>
            </a:r>
            <a:r>
              <a:rPr lang="ko-KR" altLang="en-US" sz="1100" b="1" dirty="0">
                <a:solidFill>
                  <a:srgbClr val="144698"/>
                </a:solidFill>
              </a:rPr>
              <a:t>버디</a:t>
            </a:r>
            <a:r>
              <a:rPr lang="en-US" altLang="ko-KR" sz="1100" b="1" dirty="0">
                <a:solidFill>
                  <a:srgbClr val="144698"/>
                </a:solidFill>
              </a:rPr>
              <a:t>&amp;</a:t>
            </a:r>
            <a:r>
              <a:rPr lang="ko-KR" altLang="en-US" sz="1100" b="1" dirty="0" smtClean="0">
                <a:solidFill>
                  <a:srgbClr val="144698"/>
                </a:solidFill>
              </a:rPr>
              <a:t>키디</a:t>
            </a:r>
            <a:endParaRPr lang="en-US" altLang="ko-KR" sz="1100" b="1" dirty="0" smtClean="0">
              <a:solidFill>
                <a:srgbClr val="144698"/>
              </a:solidFill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92696"/>
            <a:ext cx="1659089" cy="1759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제목 1"/>
          <p:cNvSpPr txBox="1">
            <a:spLocks/>
          </p:cNvSpPr>
          <p:nvPr/>
        </p:nvSpPr>
        <p:spPr>
          <a:xfrm>
            <a:off x="592310" y="2831966"/>
            <a:ext cx="1982716" cy="33855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ko-KR" altLang="en-US" sz="16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영상동화 </a:t>
            </a:r>
            <a:r>
              <a:rPr lang="ko-KR" altLang="en-US" sz="16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활동지</a:t>
            </a:r>
            <a:r>
              <a:rPr lang="ko-KR" altLang="en-US" sz="16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 </a:t>
            </a:r>
            <a:endParaRPr lang="en-US" altLang="ko-KR" sz="1600" b="1" dirty="0">
              <a:solidFill>
                <a:srgbClr val="144698"/>
              </a:solidFill>
              <a:effectLst>
                <a:outerShdw blurRad="38100" dist="38100" dir="2700000" algn="tl">
                  <a:schemeClr val="accent2">
                    <a:alpha val="43000"/>
                  </a:schemeClr>
                </a:outerShdw>
              </a:effectLst>
            </a:endParaRPr>
          </a:p>
        </p:txBody>
      </p:sp>
      <p:sp>
        <p:nvSpPr>
          <p:cNvPr id="6" name="제목 1"/>
          <p:cNvSpPr txBox="1">
            <a:spLocks/>
          </p:cNvSpPr>
          <p:nvPr/>
        </p:nvSpPr>
        <p:spPr>
          <a:xfrm>
            <a:off x="3246980" y="5229200"/>
            <a:ext cx="3240361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2000" b="1" dirty="0" err="1" smtClean="0">
                <a:solidFill>
                  <a:srgbClr val="144698"/>
                </a:solidFill>
              </a:rPr>
              <a:t>이는</a:t>
            </a:r>
            <a:r>
              <a:rPr lang="ko-KR" altLang="en-US" sz="2000" b="1" dirty="0" smtClean="0">
                <a:solidFill>
                  <a:srgbClr val="144698"/>
                </a:solidFill>
              </a:rPr>
              <a:t> 사고뭉치</a:t>
            </a:r>
            <a:endParaRPr lang="ko-KR" altLang="en-US" sz="2800" b="1" dirty="0">
              <a:solidFill>
                <a:srgbClr val="144698"/>
              </a:solidFill>
            </a:endParaRPr>
          </a:p>
        </p:txBody>
      </p:sp>
      <p:pic>
        <p:nvPicPr>
          <p:cNvPr id="7" name="Picture 2" descr="N:\130220-ykchae 작업중\1 to Do\1 to Do-프로젝트\파라다이스복지재단 추가작업\영상동화 활동지\진정이 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2570356"/>
            <a:ext cx="4607124" cy="2592288"/>
          </a:xfrm>
          <a:prstGeom prst="rect">
            <a:avLst/>
          </a:prstGeom>
          <a:noFill/>
          <a:effectLst>
            <a:outerShdw blurRad="50800" dist="88900" dir="2700000" algn="ctr" rotWithShape="0">
              <a:schemeClr val="bg1">
                <a:lumMod val="8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4093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96" y="1928834"/>
            <a:ext cx="2425048" cy="2572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4644008" y="3603636"/>
            <a:ext cx="3384376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2000" b="1" dirty="0" err="1" smtClean="0">
                <a:solidFill>
                  <a:srgbClr val="144698"/>
                </a:solidFill>
              </a:rPr>
              <a:t>이는</a:t>
            </a:r>
            <a:r>
              <a:rPr lang="ko-KR" altLang="en-US" sz="2000" b="1" dirty="0" smtClean="0">
                <a:solidFill>
                  <a:srgbClr val="144698"/>
                </a:solidFill>
              </a:rPr>
              <a:t> 사고뭉치</a:t>
            </a:r>
            <a:endParaRPr lang="en-US" altLang="ko-KR" sz="2000" b="1" dirty="0" smtClean="0">
              <a:solidFill>
                <a:srgbClr val="144698"/>
              </a:solidFill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4644008" y="4078966"/>
            <a:ext cx="3384376" cy="57496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제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endParaRPr lang="en-US" altLang="ko-KR" sz="2400" b="1" dirty="0" smtClean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1633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052736"/>
            <a:ext cx="3060744" cy="1721323"/>
          </a:xfrm>
          <a:prstGeom prst="rect">
            <a:avLst/>
          </a:prstGeom>
          <a:noFill/>
          <a:ln>
            <a:noFill/>
          </a:ln>
          <a:effectLst>
            <a:outerShdw blurRad="50800" dist="88900" dir="2700000" algn="ctr" rotWithShape="0">
              <a:schemeClr val="bg1">
                <a:lumMod val="8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제목 1"/>
          <p:cNvSpPr txBox="1">
            <a:spLocks/>
          </p:cNvSpPr>
          <p:nvPr/>
        </p:nvSpPr>
        <p:spPr>
          <a:xfrm>
            <a:off x="1974720" y="5589240"/>
            <a:ext cx="7004288" cy="65537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8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600" b="1" dirty="0" err="1" smtClean="0">
                <a:solidFill>
                  <a:schemeClr val="accent1"/>
                </a:solidFill>
                <a:latin typeface="+mn-ea"/>
                <a:ea typeface="+mn-ea"/>
              </a:rPr>
              <a:t>이와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ko-KR" altLang="en-US" sz="28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유진</a:t>
            </a:r>
            <a:r>
              <a:rPr lang="ko-KR" altLang="en-US" sz="1600" b="1" dirty="0" smtClean="0">
                <a:solidFill>
                  <a:schemeClr val="accent1"/>
                </a:solidFill>
                <a:latin typeface="+mn-ea"/>
                <a:ea typeface="+mn-ea"/>
              </a:rPr>
              <a:t>이는 </a:t>
            </a:r>
            <a:r>
              <a:rPr lang="ko-KR" altLang="en-US" sz="1600" b="1" dirty="0">
                <a:solidFill>
                  <a:schemeClr val="accent1"/>
                </a:solidFill>
                <a:latin typeface="+mn-ea"/>
                <a:ea typeface="+mn-ea"/>
              </a:rPr>
              <a:t>어떻게 </a:t>
            </a:r>
            <a:r>
              <a:rPr lang="ko-KR" altLang="en-US" sz="1600" b="1" dirty="0" smtClean="0">
                <a:solidFill>
                  <a:schemeClr val="accent1"/>
                </a:solidFill>
                <a:latin typeface="+mn-ea"/>
                <a:ea typeface="+mn-ea"/>
              </a:rPr>
              <a:t>사이 좋은 </a:t>
            </a:r>
            <a:r>
              <a:rPr lang="ko-KR" altLang="en-US" sz="1600" b="1" dirty="0">
                <a:solidFill>
                  <a:schemeClr val="accent1"/>
                </a:solidFill>
                <a:latin typeface="+mn-ea"/>
                <a:ea typeface="+mn-ea"/>
              </a:rPr>
              <a:t>친구가 될 수 </a:t>
            </a:r>
            <a:r>
              <a:rPr lang="ko-KR" altLang="en-US" sz="1600" b="1" dirty="0" smtClean="0">
                <a:solidFill>
                  <a:schemeClr val="accent1"/>
                </a:solidFill>
                <a:latin typeface="+mn-ea"/>
                <a:ea typeface="+mn-ea"/>
              </a:rPr>
              <a:t>있을까요</a:t>
            </a:r>
            <a:r>
              <a:rPr lang="en-US" altLang="ko-KR" sz="1600" b="1" dirty="0" smtClean="0">
                <a:solidFill>
                  <a:schemeClr val="accent1"/>
                </a:solidFill>
                <a:latin typeface="+mn-ea"/>
                <a:ea typeface="+mn-ea"/>
              </a:rPr>
              <a:t>?</a:t>
            </a:r>
            <a:endParaRPr lang="ko-KR" altLang="en-US" sz="1600" b="1" dirty="0">
              <a:solidFill>
                <a:schemeClr val="accent1"/>
              </a:solidFill>
              <a:latin typeface="+mn-ea"/>
              <a:ea typeface="+mn-ea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400" b="1" dirty="0" err="1" smtClean="0">
                <a:solidFill>
                  <a:srgbClr val="144698"/>
                </a:solidFill>
              </a:rPr>
              <a:t>이는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사고뭉치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1024096" y="2564904"/>
            <a:ext cx="1171378" cy="1152128"/>
            <a:chOff x="1024096" y="2564904"/>
            <a:chExt cx="1171378" cy="1152128"/>
          </a:xfrm>
        </p:grpSpPr>
        <p:sp>
          <p:nvSpPr>
            <p:cNvPr id="17" name="타원 16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43346" y="2877455"/>
              <a:ext cx="115212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3000" b="1" dirty="0" smtClean="0">
                  <a:solidFill>
                    <a:schemeClr val="tx2"/>
                  </a:solidFill>
                </a:rPr>
                <a:t>진정</a:t>
              </a:r>
              <a:endParaRPr lang="ko-KR" altLang="en-US" sz="3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13" name="제목 1"/>
          <p:cNvSpPr txBox="1">
            <a:spLocks/>
          </p:cNvSpPr>
          <p:nvPr/>
        </p:nvSpPr>
        <p:spPr>
          <a:xfrm>
            <a:off x="1984345" y="2975840"/>
            <a:ext cx="7004288" cy="102021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이는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말도 잘 안 듣고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자기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</a:rPr>
              <a:t>멋대로 행동하기로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유명한 친구입니다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</a:rPr>
              <a:t>. 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수업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시간에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시끄럽게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소리를 내고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친구들이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게임을 할 때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자기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마음대로 끼어들고 방해를 합니다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</a:t>
            </a:r>
          </a:p>
        </p:txBody>
      </p:sp>
      <p:grpSp>
        <p:nvGrpSpPr>
          <p:cNvPr id="4" name="그룹 3"/>
          <p:cNvGrpSpPr/>
          <p:nvPr/>
        </p:nvGrpSpPr>
        <p:grpSpPr>
          <a:xfrm>
            <a:off x="3203848" y="4077072"/>
            <a:ext cx="1171378" cy="1152128"/>
            <a:chOff x="3203848" y="4221088"/>
            <a:chExt cx="1171378" cy="1152128"/>
          </a:xfrm>
        </p:grpSpPr>
        <p:sp>
          <p:nvSpPr>
            <p:cNvPr id="20" name="타원 19"/>
            <p:cNvSpPr/>
            <p:nvPr/>
          </p:nvSpPr>
          <p:spPr>
            <a:xfrm>
              <a:off x="3203848" y="4221088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223098" y="4533639"/>
              <a:ext cx="115212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3000" b="1" dirty="0" smtClean="0">
                  <a:solidFill>
                    <a:schemeClr val="tx2"/>
                  </a:solidFill>
                </a:rPr>
                <a:t>유진</a:t>
              </a:r>
              <a:endParaRPr lang="ko-KR" altLang="en-US" sz="3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22" name="제목 1"/>
          <p:cNvSpPr txBox="1">
            <a:spLocks/>
          </p:cNvSpPr>
          <p:nvPr/>
        </p:nvSpPr>
        <p:spPr>
          <a:xfrm>
            <a:off x="1984345" y="4224788"/>
            <a:ext cx="1435526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그래서 짝인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19" name="제목 1"/>
          <p:cNvSpPr txBox="1">
            <a:spLocks/>
          </p:cNvSpPr>
          <p:nvPr/>
        </p:nvSpPr>
        <p:spPr>
          <a:xfrm>
            <a:off x="4120702" y="4493483"/>
            <a:ext cx="3811791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이는 </a:t>
            </a:r>
            <a:r>
              <a:rPr lang="ko-KR" altLang="en-US" sz="1400" b="1" dirty="0" err="1" smtClean="0">
                <a:solidFill>
                  <a:schemeClr val="tx2"/>
                </a:solidFill>
                <a:latin typeface="+mn-ea"/>
                <a:ea typeface="+mn-ea"/>
              </a:rPr>
              <a:t>진정이에게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ko-KR" altLang="en-US" sz="1400" b="1" dirty="0">
                <a:solidFill>
                  <a:schemeClr val="tx2"/>
                </a:solidFill>
                <a:latin typeface="+mn-ea"/>
                <a:ea typeface="+mn-ea"/>
              </a:rPr>
              <a:t>화가 많이 납니다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. 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25260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9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13" grpId="0" build="p"/>
      <p:bldP spid="22" grpId="0"/>
      <p:bldP spid="1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400" b="1" dirty="0" err="1" smtClean="0">
                <a:solidFill>
                  <a:srgbClr val="144698"/>
                </a:solidFill>
              </a:rPr>
              <a:t>이는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사고뭉치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5359915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이의 어떤 행동들이 친구들을 화나게 했나요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2411760" y="2473946"/>
            <a:ext cx="5688632" cy="36913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40785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2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400" b="1" dirty="0" err="1" smtClean="0">
                <a:solidFill>
                  <a:srgbClr val="144698"/>
                </a:solidFill>
              </a:rPr>
              <a:t>이는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사고뭉치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5978753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600" b="1" dirty="0" err="1" smtClean="0">
                <a:solidFill>
                  <a:schemeClr val="tx2"/>
                </a:solidFill>
                <a:latin typeface="+mn-ea"/>
                <a:ea typeface="+mn-ea"/>
              </a:rPr>
              <a:t>이는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 왜 수업시간에 공부를 하지 않고 시끄럽게 할까요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2411760" y="2473946"/>
            <a:ext cx="5688632" cy="36913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95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2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400" b="1" dirty="0" err="1" smtClean="0">
                <a:solidFill>
                  <a:srgbClr val="144698"/>
                </a:solidFill>
              </a:rPr>
              <a:t>이는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사고뭉치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410801" cy="129266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600" b="1" dirty="0" err="1" smtClean="0">
                <a:solidFill>
                  <a:schemeClr val="tx2"/>
                </a:solidFill>
                <a:latin typeface="+mn-ea"/>
                <a:ea typeface="+mn-ea"/>
              </a:rPr>
              <a:t>이처럼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친구들에게 나쁜 말을 하거나 친구를 기분 나쁘게 만든 적이 있나요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그 때 친구들의 기분이 어땠을지 얼굴표정을 그려 보세요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3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타원 8"/>
          <p:cNvSpPr/>
          <p:nvPr/>
        </p:nvSpPr>
        <p:spPr>
          <a:xfrm>
            <a:off x="2337663" y="3284984"/>
            <a:ext cx="2664297" cy="2734237"/>
          </a:xfrm>
          <a:prstGeom prst="ellipse">
            <a:avLst/>
          </a:prstGeom>
          <a:solidFill>
            <a:srgbClr val="F9DC07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0552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uiExpand="1" build="p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400" b="1" dirty="0" err="1" smtClean="0">
                <a:solidFill>
                  <a:srgbClr val="144698"/>
                </a:solidFill>
              </a:rPr>
              <a:t>이는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사고뭉치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338793" cy="129266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600" b="1" dirty="0" err="1" smtClean="0">
                <a:solidFill>
                  <a:schemeClr val="tx2"/>
                </a:solidFill>
                <a:latin typeface="+mn-ea"/>
                <a:ea typeface="+mn-ea"/>
              </a:rPr>
              <a:t>이처럼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친구들이 나를 놀이에 끼워주지 않거나 무시한 적이 있나요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그 때 나의 기분이 어땠는지 얼굴 표정을 그려 보세요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4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타원 8"/>
          <p:cNvSpPr/>
          <p:nvPr/>
        </p:nvSpPr>
        <p:spPr>
          <a:xfrm>
            <a:off x="2337663" y="3284984"/>
            <a:ext cx="2664297" cy="2734237"/>
          </a:xfrm>
          <a:prstGeom prst="ellipse">
            <a:avLst/>
          </a:prstGeom>
          <a:solidFill>
            <a:srgbClr val="F9DC07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0790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3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uiExpand="1" build="p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96" y="1928834"/>
            <a:ext cx="2425048" cy="2572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4644008" y="3603636"/>
            <a:ext cx="3384376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2000" b="1" dirty="0" err="1" smtClean="0">
                <a:solidFill>
                  <a:srgbClr val="144698"/>
                </a:solidFill>
              </a:rPr>
              <a:t>이는</a:t>
            </a:r>
            <a:r>
              <a:rPr lang="ko-KR" altLang="en-US" sz="2000" b="1" dirty="0" smtClean="0">
                <a:solidFill>
                  <a:srgbClr val="144698"/>
                </a:solidFill>
              </a:rPr>
              <a:t> 사고뭉치</a:t>
            </a:r>
            <a:endParaRPr lang="en-US" altLang="ko-KR" sz="2000" b="1" dirty="0" smtClean="0">
              <a:solidFill>
                <a:srgbClr val="144698"/>
              </a:solidFill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4644008" y="4078966"/>
            <a:ext cx="3384376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제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endParaRPr lang="en-US" altLang="ko-KR" sz="2400" b="1" dirty="0" smtClean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5187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400" b="1" dirty="0" err="1" smtClean="0">
                <a:solidFill>
                  <a:srgbClr val="144698"/>
                </a:solidFill>
              </a:rPr>
              <a:t>이는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사고뭉치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24" name="타원 23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" name="그룹 2"/>
          <p:cNvGrpSpPr/>
          <p:nvPr/>
        </p:nvGrpSpPr>
        <p:grpSpPr>
          <a:xfrm>
            <a:off x="2337663" y="1751749"/>
            <a:ext cx="6554817" cy="1292662"/>
            <a:chOff x="2337663" y="1751749"/>
            <a:chExt cx="6554817" cy="1292662"/>
          </a:xfrm>
        </p:grpSpPr>
        <p:sp>
          <p:nvSpPr>
            <p:cNvPr id="16" name="제목 1"/>
            <p:cNvSpPr txBox="1">
              <a:spLocks/>
            </p:cNvSpPr>
            <p:nvPr/>
          </p:nvSpPr>
          <p:spPr>
            <a:xfrm>
              <a:off x="2337663" y="1751749"/>
              <a:ext cx="6554817" cy="1292662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ko-KR" altLang="en-US" sz="2000" b="1" dirty="0" err="1" smtClean="0">
                  <a:solidFill>
                    <a:schemeClr val="tx2"/>
                  </a:solidFill>
                  <a:effectLst>
                    <a:outerShdw blurRad="38100" dist="38100" dir="2700000" algn="tl">
                      <a:schemeClr val="accent2">
                        <a:alpha val="43000"/>
                      </a:schemeClr>
                    </a:outerShdw>
                  </a:effectLst>
                </a:rPr>
                <a:t>진정</a:t>
              </a:r>
              <a:r>
                <a:rPr lang="ko-KR" altLang="en-US" sz="1600" b="1" dirty="0" err="1" smtClean="0">
                  <a:solidFill>
                    <a:schemeClr val="tx2"/>
                  </a:solidFill>
                  <a:latin typeface="+mn-ea"/>
                  <a:ea typeface="+mn-ea"/>
                </a:rPr>
                <a:t>이는</a:t>
              </a:r>
              <a:r>
                <a:rPr lang="ko-KR" altLang="en-US" sz="1600" b="1" dirty="0" smtClean="0">
                  <a:solidFill>
                    <a:schemeClr val="tx2"/>
                  </a:solidFill>
                  <a:latin typeface="+mn-ea"/>
                  <a:ea typeface="+mn-ea"/>
                </a:rPr>
                <a:t> 블록 쌓기를 잘 합니다</a:t>
              </a:r>
              <a:r>
                <a:rPr lang="en-US" altLang="ko-KR" sz="1600" b="1" dirty="0" smtClean="0">
                  <a:solidFill>
                    <a:schemeClr val="tx2"/>
                  </a:solidFill>
                  <a:latin typeface="+mn-ea"/>
                  <a:ea typeface="+mn-ea"/>
                </a:rPr>
                <a:t>.</a:t>
              </a:r>
            </a:p>
            <a:p>
              <a:pPr algn="l">
                <a:lnSpc>
                  <a:spcPct val="150000"/>
                </a:lnSpc>
              </a:pPr>
              <a:r>
                <a:rPr lang="ko-KR" altLang="en-US" sz="1600" b="1" dirty="0" smtClean="0">
                  <a:solidFill>
                    <a:schemeClr val="tx2"/>
                  </a:solidFill>
                  <a:latin typeface="+mn-ea"/>
                  <a:ea typeface="+mn-ea"/>
                </a:rPr>
                <a:t>우리 반         는 어떤 활동을 잘 할까요</a:t>
              </a:r>
              <a:r>
                <a:rPr lang="en-US" altLang="ko-KR" sz="1600" b="1" dirty="0" smtClean="0">
                  <a:solidFill>
                    <a:schemeClr val="tx2"/>
                  </a:solidFill>
                  <a:latin typeface="+mn-ea"/>
                  <a:ea typeface="+mn-ea"/>
                </a:rPr>
                <a:t>? </a:t>
              </a:r>
            </a:p>
            <a:p>
              <a:pPr algn="l">
                <a:lnSpc>
                  <a:spcPct val="150000"/>
                </a:lnSpc>
              </a:pPr>
              <a:r>
                <a:rPr lang="ko-KR" altLang="en-US" sz="1600" b="1" dirty="0" smtClean="0">
                  <a:solidFill>
                    <a:schemeClr val="tx2"/>
                  </a:solidFill>
                  <a:latin typeface="+mn-ea"/>
                  <a:ea typeface="+mn-ea"/>
                </a:rPr>
                <a:t>그리고 나는 어떤 활동을 잘 할까요</a:t>
              </a:r>
              <a:r>
                <a:rPr lang="en-US" altLang="ko-KR" sz="1600" b="1" dirty="0" smtClean="0">
                  <a:solidFill>
                    <a:schemeClr val="tx2"/>
                  </a:solidFill>
                  <a:latin typeface="+mn-ea"/>
                  <a:ea typeface="+mn-ea"/>
                </a:rPr>
                <a:t>?  </a:t>
              </a:r>
            </a:p>
          </p:txBody>
        </p:sp>
        <p:sp>
          <p:nvSpPr>
            <p:cNvPr id="27" name="타원 26"/>
            <p:cNvSpPr>
              <a:spLocks noChangeAspect="1"/>
            </p:cNvSpPr>
            <p:nvPr/>
          </p:nvSpPr>
          <p:spPr>
            <a:xfrm>
              <a:off x="3214943" y="2311936"/>
              <a:ext cx="243840" cy="219457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타원 27"/>
            <p:cNvSpPr>
              <a:spLocks noChangeAspect="1"/>
            </p:cNvSpPr>
            <p:nvPr/>
          </p:nvSpPr>
          <p:spPr>
            <a:xfrm>
              <a:off x="3481648" y="2311936"/>
              <a:ext cx="243840" cy="219457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1864" y="3079080"/>
            <a:ext cx="1953841" cy="1098815"/>
          </a:xfrm>
          <a:prstGeom prst="rect">
            <a:avLst/>
          </a:prstGeom>
          <a:noFill/>
          <a:ln>
            <a:noFill/>
          </a:ln>
          <a:effectLst>
            <a:outerShdw blurRad="50800" dist="88900" dir="2700000" algn="ctr" rotWithShape="0">
              <a:schemeClr val="bg1">
                <a:lumMod val="8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3" descr="N:\130220-ykchae 작업중\1 to Do\1 to Do-프로젝트\파라다이스복지재단 추가작업\영상동화 활동지\진정이 1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2484" y="3079080"/>
            <a:ext cx="1954488" cy="1099731"/>
          </a:xfrm>
          <a:prstGeom prst="rect">
            <a:avLst/>
          </a:prstGeom>
          <a:noFill/>
          <a:effectLst>
            <a:outerShdw blurRad="50800" dist="88900" dir="2700000" algn="ctr" rotWithShape="0">
              <a:schemeClr val="bg1">
                <a:lumMod val="8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직사각형 30"/>
          <p:cNvSpPr/>
          <p:nvPr/>
        </p:nvSpPr>
        <p:spPr>
          <a:xfrm>
            <a:off x="2337663" y="4437112"/>
            <a:ext cx="5544615" cy="21602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2474324" y="4680109"/>
            <a:ext cx="51845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err="1" smtClean="0">
                <a:solidFill>
                  <a:srgbClr val="144698"/>
                </a:solidFill>
              </a:rPr>
              <a:t>진정이는</a:t>
            </a:r>
            <a:r>
              <a:rPr lang="ko-KR" altLang="en-US" sz="1600" b="1" dirty="0" smtClean="0">
                <a:solidFill>
                  <a:srgbClr val="144698"/>
                </a:solidFill>
              </a:rPr>
              <a:t> </a:t>
            </a:r>
            <a:r>
              <a:rPr lang="ko-KR" altLang="en-US" sz="1600" b="1" u="sng" dirty="0" smtClean="0">
                <a:solidFill>
                  <a:srgbClr val="144698"/>
                </a:solidFill>
              </a:rPr>
              <a:t>블록 쌓기</a:t>
            </a:r>
            <a:r>
              <a:rPr lang="ko-KR" altLang="en-US" sz="1600" b="1" dirty="0" smtClean="0">
                <a:solidFill>
                  <a:srgbClr val="144698"/>
                </a:solidFill>
              </a:rPr>
              <a:t>에 집중을 잘 합니다</a:t>
            </a:r>
            <a:r>
              <a:rPr lang="en-US" altLang="ko-KR" sz="1600" b="1" dirty="0" smtClean="0">
                <a:solidFill>
                  <a:srgbClr val="144698"/>
                </a:solidFill>
              </a:rPr>
              <a:t>. </a:t>
            </a:r>
            <a:endParaRPr lang="ko-KR" altLang="en-US" sz="1600" b="1" dirty="0">
              <a:solidFill>
                <a:srgbClr val="144698"/>
              </a:solidFill>
            </a:endParaRPr>
          </a:p>
        </p:txBody>
      </p:sp>
      <p:grpSp>
        <p:nvGrpSpPr>
          <p:cNvPr id="33" name="그룹 32"/>
          <p:cNvGrpSpPr/>
          <p:nvPr/>
        </p:nvGrpSpPr>
        <p:grpSpPr>
          <a:xfrm>
            <a:off x="2474324" y="5221109"/>
            <a:ext cx="5184576" cy="467112"/>
            <a:chOff x="2051720" y="4968141"/>
            <a:chExt cx="5184576" cy="467112"/>
          </a:xfrm>
        </p:grpSpPr>
        <p:sp>
          <p:nvSpPr>
            <p:cNvPr id="34" name="TextBox 33"/>
            <p:cNvSpPr txBox="1"/>
            <p:nvPr/>
          </p:nvSpPr>
          <p:spPr>
            <a:xfrm>
              <a:off x="2051720" y="5048706"/>
              <a:ext cx="518457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b="1" dirty="0" smtClean="0">
                  <a:solidFill>
                    <a:srgbClr val="144698"/>
                  </a:solidFill>
                </a:rPr>
                <a:t>        는                                 에 집중을 잘 합니다</a:t>
              </a:r>
              <a:r>
                <a:rPr lang="en-US" altLang="ko-KR" sz="1600" b="1" dirty="0" smtClean="0">
                  <a:solidFill>
                    <a:srgbClr val="144698"/>
                  </a:solidFill>
                </a:rPr>
                <a:t>. </a:t>
              </a:r>
              <a:endParaRPr lang="ko-KR" altLang="en-US" sz="1600" b="1" dirty="0">
                <a:solidFill>
                  <a:srgbClr val="144698"/>
                </a:solidFill>
              </a:endParaRPr>
            </a:p>
          </p:txBody>
        </p:sp>
        <p:sp>
          <p:nvSpPr>
            <p:cNvPr id="35" name="타원 34"/>
            <p:cNvSpPr>
              <a:spLocks noChangeAspect="1"/>
            </p:cNvSpPr>
            <p:nvPr/>
          </p:nvSpPr>
          <p:spPr>
            <a:xfrm>
              <a:off x="2184404" y="5106633"/>
              <a:ext cx="243840" cy="219457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6" name="타원 35"/>
            <p:cNvSpPr>
              <a:spLocks noChangeAspect="1"/>
            </p:cNvSpPr>
            <p:nvPr/>
          </p:nvSpPr>
          <p:spPr>
            <a:xfrm>
              <a:off x="2446716" y="5106633"/>
              <a:ext cx="243840" cy="219457"/>
            </a:xfrm>
            <a:prstGeom prst="ellipse">
              <a:avLst/>
            </a:prstGeom>
            <a:solidFill>
              <a:schemeClr val="tx2">
                <a:lumMod val="20000"/>
                <a:lumOff val="80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직사각형 36"/>
            <p:cNvSpPr/>
            <p:nvPr/>
          </p:nvSpPr>
          <p:spPr>
            <a:xfrm>
              <a:off x="3023765" y="4968141"/>
              <a:ext cx="2205339" cy="46711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2474324" y="5807144"/>
            <a:ext cx="5184576" cy="467112"/>
            <a:chOff x="2051720" y="5554176"/>
            <a:chExt cx="5184576" cy="467112"/>
          </a:xfrm>
        </p:grpSpPr>
        <p:sp>
          <p:nvSpPr>
            <p:cNvPr id="39" name="TextBox 38"/>
            <p:cNvSpPr txBox="1"/>
            <p:nvPr/>
          </p:nvSpPr>
          <p:spPr>
            <a:xfrm>
              <a:off x="2051720" y="5634741"/>
              <a:ext cx="5184576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b="1" dirty="0">
                  <a:solidFill>
                    <a:srgbClr val="144698"/>
                  </a:solidFill>
                </a:rPr>
                <a:t>나</a:t>
              </a:r>
              <a:r>
                <a:rPr lang="ko-KR" altLang="en-US" sz="1600" b="1" dirty="0" smtClean="0">
                  <a:solidFill>
                    <a:srgbClr val="144698"/>
                  </a:solidFill>
                </a:rPr>
                <a:t>는                                 에 집중을 잘 합니다</a:t>
              </a:r>
              <a:r>
                <a:rPr lang="en-US" altLang="ko-KR" sz="1600" b="1" dirty="0" smtClean="0">
                  <a:solidFill>
                    <a:srgbClr val="144698"/>
                  </a:solidFill>
                </a:rPr>
                <a:t>. </a:t>
              </a:r>
              <a:endParaRPr lang="ko-KR" altLang="en-US" sz="1600" b="1" dirty="0">
                <a:solidFill>
                  <a:srgbClr val="144698"/>
                </a:solidFill>
              </a:endParaRPr>
            </a:p>
          </p:txBody>
        </p:sp>
        <p:sp>
          <p:nvSpPr>
            <p:cNvPr id="40" name="직사각형 39"/>
            <p:cNvSpPr/>
            <p:nvPr/>
          </p:nvSpPr>
          <p:spPr>
            <a:xfrm>
              <a:off x="2646256" y="5554176"/>
              <a:ext cx="2205339" cy="46711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601270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31" grpId="0" animBg="1"/>
      <p:bldP spid="3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400" b="1" dirty="0" err="1" smtClean="0">
                <a:solidFill>
                  <a:srgbClr val="144698"/>
                </a:solidFill>
              </a:rPr>
              <a:t>이는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사고뭉치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24" name="타원 23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6" name="제목 1"/>
          <p:cNvSpPr txBox="1">
            <a:spLocks/>
          </p:cNvSpPr>
          <p:nvPr/>
        </p:nvSpPr>
        <p:spPr>
          <a:xfrm>
            <a:off x="2337663" y="1751749"/>
            <a:ext cx="6554817" cy="129266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</a:rPr>
              <a:t>나쁜 말을 하고 게임을 방해하는 </a:t>
            </a:r>
            <a:r>
              <a:rPr lang="ko-KR" altLang="en-US" sz="20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600" b="1" dirty="0" err="1" smtClean="0">
                <a:solidFill>
                  <a:schemeClr val="tx2"/>
                </a:solidFill>
                <a:latin typeface="+mn-ea"/>
                <a:ea typeface="+mn-ea"/>
              </a:rPr>
              <a:t>이에게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어떻게 말해주면 좋을까요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나의 마음을 담아 말해 봅시다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pic>
        <p:nvPicPr>
          <p:cNvPr id="26" name="Picture 9" descr="N:\130220-ykchae 작업중\1 to Do\1 to Do-프로젝트\파라다이스복지재단 추가작업\영상동화 활동지\진정이 22-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140968"/>
            <a:ext cx="5852160" cy="3291840"/>
          </a:xfrm>
          <a:prstGeom prst="rect">
            <a:avLst/>
          </a:prstGeom>
          <a:noFill/>
          <a:effectLst>
            <a:outerShdw blurRad="50800" dist="88900" dir="2700000" algn="ctr" rotWithShape="0">
              <a:schemeClr val="bg1">
                <a:lumMod val="8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8696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400" b="1" dirty="0" err="1" smtClean="0">
                <a:solidFill>
                  <a:srgbClr val="144698"/>
                </a:solidFill>
              </a:rPr>
              <a:t>이는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사고뭉치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24" name="타원 23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3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6" name="제목 1"/>
          <p:cNvSpPr txBox="1">
            <a:spLocks/>
          </p:cNvSpPr>
          <p:nvPr/>
        </p:nvSpPr>
        <p:spPr>
          <a:xfrm>
            <a:off x="2337663" y="1751749"/>
            <a:ext cx="6554817" cy="120032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</a:rPr>
              <a:t>집중을 잘 못하고 다른 친구들을 방해하는 친구들을 </a:t>
            </a:r>
            <a:endParaRPr lang="en-US" altLang="ko-KR" sz="16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</a:rPr>
              <a:t>어떻게 대해야 할까요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</a:rPr>
              <a:t>? </a:t>
            </a: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알맞은 도움 방법을 찾아 모두 연결하여 봅시다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grpSp>
        <p:nvGrpSpPr>
          <p:cNvPr id="9" name="그룹 8"/>
          <p:cNvGrpSpPr/>
          <p:nvPr/>
        </p:nvGrpSpPr>
        <p:grpSpPr>
          <a:xfrm>
            <a:off x="5106589" y="3195444"/>
            <a:ext cx="3356872" cy="449580"/>
            <a:chOff x="4599504" y="2979420"/>
            <a:chExt cx="3356872" cy="449580"/>
          </a:xfrm>
        </p:grpSpPr>
        <p:sp>
          <p:nvSpPr>
            <p:cNvPr id="10" name="직사각형 9"/>
            <p:cNvSpPr/>
            <p:nvPr/>
          </p:nvSpPr>
          <p:spPr>
            <a:xfrm>
              <a:off x="4599504" y="2979420"/>
              <a:ext cx="3356872" cy="4495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687354" y="3040184"/>
              <a:ext cx="28297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b="1" dirty="0" smtClean="0">
                  <a:solidFill>
                    <a:srgbClr val="144698"/>
                  </a:solidFill>
                </a:rPr>
                <a:t>이해해주고 무시하지 않는다</a:t>
              </a:r>
              <a:r>
                <a:rPr lang="en-US" altLang="ko-KR" sz="1600" b="1" dirty="0" smtClean="0">
                  <a:solidFill>
                    <a:srgbClr val="144698"/>
                  </a:solidFill>
                </a:rPr>
                <a:t>.</a:t>
              </a:r>
            </a:p>
          </p:txBody>
        </p:sp>
      </p:grpSp>
      <p:grpSp>
        <p:nvGrpSpPr>
          <p:cNvPr id="13" name="그룹 12"/>
          <p:cNvGrpSpPr/>
          <p:nvPr/>
        </p:nvGrpSpPr>
        <p:grpSpPr>
          <a:xfrm>
            <a:off x="2375352" y="3206645"/>
            <a:ext cx="1623614" cy="1284943"/>
            <a:chOff x="1868267" y="2990621"/>
            <a:chExt cx="1623614" cy="1284943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4" name="직사각형 13"/>
            <p:cNvSpPr/>
            <p:nvPr/>
          </p:nvSpPr>
          <p:spPr>
            <a:xfrm>
              <a:off x="1904675" y="2990621"/>
              <a:ext cx="1587205" cy="1284943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951049" y="3690789"/>
              <a:ext cx="1540832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600" b="1" dirty="0" smtClean="0">
                  <a:solidFill>
                    <a:srgbClr val="144698"/>
                  </a:solidFill>
                </a:rPr>
                <a:t>친구들과 함께 </a:t>
              </a:r>
              <a:r>
                <a:rPr lang="en-US" altLang="ko-KR" sz="1600" b="1" dirty="0" smtClean="0">
                  <a:solidFill>
                    <a:srgbClr val="144698"/>
                  </a:solidFill>
                </a:rPr>
                <a:t/>
              </a:r>
              <a:br>
                <a:rPr lang="en-US" altLang="ko-KR" sz="1600" b="1" dirty="0" smtClean="0">
                  <a:solidFill>
                    <a:srgbClr val="144698"/>
                  </a:solidFill>
                </a:rPr>
              </a:br>
              <a:r>
                <a:rPr lang="ko-KR" altLang="en-US" sz="1600" b="1" dirty="0" smtClean="0">
                  <a:solidFill>
                    <a:srgbClr val="144698"/>
                  </a:solidFill>
                </a:rPr>
                <a:t>놀 수 있도록</a:t>
              </a:r>
              <a:endParaRPr lang="en-US" altLang="ko-KR" sz="16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868267" y="3068960"/>
              <a:ext cx="540464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4000" b="1" dirty="0" smtClean="0">
                  <a:solidFill>
                    <a:schemeClr val="accent1"/>
                  </a:solidFill>
                </a:rPr>
                <a:t>1</a:t>
              </a:r>
              <a:endParaRPr lang="ko-KR" altLang="en-US" sz="40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19" name="그룹 18"/>
          <p:cNvGrpSpPr/>
          <p:nvPr/>
        </p:nvGrpSpPr>
        <p:grpSpPr>
          <a:xfrm>
            <a:off x="5106589" y="3761522"/>
            <a:ext cx="3356872" cy="449580"/>
            <a:chOff x="4599504" y="3545498"/>
            <a:chExt cx="3356872" cy="449580"/>
          </a:xfrm>
        </p:grpSpPr>
        <p:sp>
          <p:nvSpPr>
            <p:cNvPr id="20" name="직사각형 19"/>
            <p:cNvSpPr/>
            <p:nvPr/>
          </p:nvSpPr>
          <p:spPr>
            <a:xfrm>
              <a:off x="4599504" y="3545498"/>
              <a:ext cx="3356872" cy="4495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4687354" y="3606262"/>
              <a:ext cx="31970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b="1" dirty="0" smtClean="0">
                  <a:solidFill>
                    <a:srgbClr val="144698"/>
                  </a:solidFill>
                </a:rPr>
                <a:t>어떤 방해를 해도 모른 척 한다</a:t>
              </a:r>
              <a:r>
                <a:rPr lang="en-US" altLang="ko-KR" sz="1600" b="1" dirty="0" smtClean="0">
                  <a:solidFill>
                    <a:srgbClr val="144698"/>
                  </a:solidFill>
                </a:rPr>
                <a:t>. </a:t>
              </a:r>
            </a:p>
          </p:txBody>
        </p:sp>
      </p:grpSp>
      <p:grpSp>
        <p:nvGrpSpPr>
          <p:cNvPr id="22" name="그룹 21"/>
          <p:cNvGrpSpPr/>
          <p:nvPr/>
        </p:nvGrpSpPr>
        <p:grpSpPr>
          <a:xfrm>
            <a:off x="5106589" y="4347572"/>
            <a:ext cx="3356872" cy="449580"/>
            <a:chOff x="4599504" y="4131548"/>
            <a:chExt cx="3356872" cy="449580"/>
          </a:xfrm>
        </p:grpSpPr>
        <p:sp>
          <p:nvSpPr>
            <p:cNvPr id="27" name="직사각형 26"/>
            <p:cNvSpPr/>
            <p:nvPr/>
          </p:nvSpPr>
          <p:spPr>
            <a:xfrm>
              <a:off x="4599504" y="4131548"/>
              <a:ext cx="3356872" cy="4495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4687354" y="4192312"/>
              <a:ext cx="31970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b="1" dirty="0" smtClean="0">
                  <a:solidFill>
                    <a:srgbClr val="144698"/>
                  </a:solidFill>
                </a:rPr>
                <a:t>먼저 함께 놀자고 말한다</a:t>
              </a:r>
              <a:r>
                <a:rPr lang="en-US" altLang="ko-KR" sz="1600" b="1" dirty="0" smtClean="0">
                  <a:solidFill>
                    <a:srgbClr val="144698"/>
                  </a:solidFill>
                </a:rPr>
                <a:t>. </a:t>
              </a:r>
            </a:p>
          </p:txBody>
        </p:sp>
      </p:grpSp>
      <p:grpSp>
        <p:nvGrpSpPr>
          <p:cNvPr id="29" name="그룹 28"/>
          <p:cNvGrpSpPr/>
          <p:nvPr/>
        </p:nvGrpSpPr>
        <p:grpSpPr>
          <a:xfrm>
            <a:off x="5106589" y="4913650"/>
            <a:ext cx="3356872" cy="449580"/>
            <a:chOff x="4599504" y="4697626"/>
            <a:chExt cx="3356872" cy="449580"/>
          </a:xfrm>
        </p:grpSpPr>
        <p:sp>
          <p:nvSpPr>
            <p:cNvPr id="30" name="직사각형 29"/>
            <p:cNvSpPr/>
            <p:nvPr/>
          </p:nvSpPr>
          <p:spPr>
            <a:xfrm>
              <a:off x="4599504" y="4697626"/>
              <a:ext cx="3356872" cy="4495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4687354" y="4758390"/>
              <a:ext cx="31970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b="1" dirty="0" smtClean="0">
                  <a:solidFill>
                    <a:srgbClr val="144698"/>
                  </a:solidFill>
                </a:rPr>
                <a:t>계속 방해하면 게임에서 뺀다</a:t>
              </a:r>
              <a:r>
                <a:rPr lang="en-US" altLang="ko-KR" sz="1600" b="1" dirty="0" smtClean="0">
                  <a:solidFill>
                    <a:srgbClr val="144698"/>
                  </a:solidFill>
                </a:rPr>
                <a:t>. </a:t>
              </a:r>
            </a:p>
          </p:txBody>
        </p:sp>
      </p:grpSp>
      <p:grpSp>
        <p:nvGrpSpPr>
          <p:cNvPr id="32" name="그룹 31"/>
          <p:cNvGrpSpPr/>
          <p:nvPr/>
        </p:nvGrpSpPr>
        <p:grpSpPr>
          <a:xfrm>
            <a:off x="5106589" y="5499700"/>
            <a:ext cx="3356872" cy="449580"/>
            <a:chOff x="4599504" y="5283676"/>
            <a:chExt cx="3356872" cy="449580"/>
          </a:xfrm>
        </p:grpSpPr>
        <p:sp>
          <p:nvSpPr>
            <p:cNvPr id="33" name="직사각형 32"/>
            <p:cNvSpPr/>
            <p:nvPr/>
          </p:nvSpPr>
          <p:spPr>
            <a:xfrm>
              <a:off x="4599504" y="5283676"/>
              <a:ext cx="3356872" cy="4495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4687354" y="5344440"/>
              <a:ext cx="31970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b="1" dirty="0" smtClean="0">
                  <a:solidFill>
                    <a:srgbClr val="144698"/>
                  </a:solidFill>
                </a:rPr>
                <a:t>게임 방법을 친절하게 알려 준다</a:t>
              </a:r>
              <a:r>
                <a:rPr lang="en-US" altLang="ko-KR" sz="1600" b="1" dirty="0" smtClean="0">
                  <a:solidFill>
                    <a:srgbClr val="144698"/>
                  </a:solidFill>
                </a:rPr>
                <a:t>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429498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400" b="1" dirty="0" err="1" smtClean="0">
                <a:solidFill>
                  <a:srgbClr val="144698"/>
                </a:solidFill>
              </a:rPr>
              <a:t>이는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사고뭉치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1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24" name="타원 23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3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6" name="제목 1"/>
          <p:cNvSpPr txBox="1">
            <a:spLocks/>
          </p:cNvSpPr>
          <p:nvPr/>
        </p:nvSpPr>
        <p:spPr>
          <a:xfrm>
            <a:off x="2337663" y="1751749"/>
            <a:ext cx="6554817" cy="120032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</a:rPr>
              <a:t>집중을 잘 못하고 다른 친구들을 방해하는 친구들을 </a:t>
            </a:r>
            <a:endParaRPr lang="en-US" altLang="ko-KR" sz="16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</a:rPr>
              <a:t>어떻게 대해야 할까요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</a:rPr>
              <a:t>? </a:t>
            </a: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알맞은 도움 방법을 찾아 모두 연결하여 봅시다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grpSp>
        <p:nvGrpSpPr>
          <p:cNvPr id="13" name="그룹 12"/>
          <p:cNvGrpSpPr/>
          <p:nvPr/>
        </p:nvGrpSpPr>
        <p:grpSpPr>
          <a:xfrm>
            <a:off x="2375352" y="3206645"/>
            <a:ext cx="1623614" cy="1284943"/>
            <a:chOff x="1868267" y="2990621"/>
            <a:chExt cx="1623614" cy="1284943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4" name="직사각형 13"/>
            <p:cNvSpPr/>
            <p:nvPr/>
          </p:nvSpPr>
          <p:spPr>
            <a:xfrm>
              <a:off x="1904675" y="2990621"/>
              <a:ext cx="1587205" cy="1284943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951049" y="3690789"/>
              <a:ext cx="1540832" cy="58477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600" b="1" dirty="0" smtClean="0">
                  <a:solidFill>
                    <a:srgbClr val="144698"/>
                  </a:solidFill>
                </a:rPr>
                <a:t>수업에 집중할 수 있도록</a:t>
              </a:r>
              <a:endParaRPr lang="en-US" altLang="ko-KR" sz="16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868267" y="3068960"/>
              <a:ext cx="540464" cy="70788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4000" b="1" dirty="0" smtClean="0">
                  <a:solidFill>
                    <a:schemeClr val="accent1"/>
                  </a:solidFill>
                </a:rPr>
                <a:t>2</a:t>
              </a:r>
              <a:endParaRPr lang="ko-KR" altLang="en-US" sz="40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35" name="그룹 34"/>
          <p:cNvGrpSpPr/>
          <p:nvPr/>
        </p:nvGrpSpPr>
        <p:grpSpPr>
          <a:xfrm>
            <a:off x="5103560" y="3167344"/>
            <a:ext cx="3356872" cy="449580"/>
            <a:chOff x="4599504" y="2979420"/>
            <a:chExt cx="3356872" cy="449580"/>
          </a:xfrm>
        </p:grpSpPr>
        <p:sp>
          <p:nvSpPr>
            <p:cNvPr id="36" name="직사각형 35"/>
            <p:cNvSpPr/>
            <p:nvPr/>
          </p:nvSpPr>
          <p:spPr>
            <a:xfrm>
              <a:off x="4599504" y="2979420"/>
              <a:ext cx="3356872" cy="4495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4687354" y="3040184"/>
              <a:ext cx="282974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b="1" dirty="0" smtClean="0">
                  <a:solidFill>
                    <a:srgbClr val="144698"/>
                  </a:solidFill>
                </a:rPr>
                <a:t>참아보려고 노력한다</a:t>
              </a:r>
              <a:r>
                <a:rPr lang="en-US" altLang="ko-KR" sz="1600" b="1" dirty="0" smtClean="0">
                  <a:solidFill>
                    <a:srgbClr val="144698"/>
                  </a:solidFill>
                </a:rPr>
                <a:t>.</a:t>
              </a: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5103560" y="3733422"/>
            <a:ext cx="3356872" cy="449580"/>
            <a:chOff x="4599504" y="3545498"/>
            <a:chExt cx="3356872" cy="449580"/>
          </a:xfrm>
        </p:grpSpPr>
        <p:sp>
          <p:nvSpPr>
            <p:cNvPr id="39" name="직사각형 38"/>
            <p:cNvSpPr/>
            <p:nvPr/>
          </p:nvSpPr>
          <p:spPr>
            <a:xfrm>
              <a:off x="4599504" y="3545498"/>
              <a:ext cx="3356872" cy="4495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4687354" y="3606262"/>
              <a:ext cx="3197014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b="1" dirty="0" smtClean="0">
                  <a:solidFill>
                    <a:srgbClr val="144698"/>
                  </a:solidFill>
                </a:rPr>
                <a:t>너무 시끄러울 때 화를 낸다</a:t>
              </a:r>
              <a:r>
                <a:rPr lang="en-US" altLang="ko-KR" sz="1600" b="1" dirty="0" smtClean="0">
                  <a:solidFill>
                    <a:srgbClr val="144698"/>
                  </a:solidFill>
                </a:rPr>
                <a:t>. </a:t>
              </a:r>
            </a:p>
          </p:txBody>
        </p:sp>
      </p:grpSp>
      <p:grpSp>
        <p:nvGrpSpPr>
          <p:cNvPr id="41" name="그룹 40"/>
          <p:cNvGrpSpPr/>
          <p:nvPr/>
        </p:nvGrpSpPr>
        <p:grpSpPr>
          <a:xfrm>
            <a:off x="5103560" y="4319472"/>
            <a:ext cx="3356872" cy="449580"/>
            <a:chOff x="4599504" y="4131548"/>
            <a:chExt cx="3356872" cy="449580"/>
          </a:xfrm>
        </p:grpSpPr>
        <p:sp>
          <p:nvSpPr>
            <p:cNvPr id="42" name="직사각형 41"/>
            <p:cNvSpPr/>
            <p:nvPr/>
          </p:nvSpPr>
          <p:spPr>
            <a:xfrm>
              <a:off x="4599504" y="4131548"/>
              <a:ext cx="3356872" cy="4495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687354" y="4192312"/>
              <a:ext cx="326902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b="1" dirty="0" smtClean="0">
                  <a:solidFill>
                    <a:srgbClr val="144698"/>
                  </a:solidFill>
                </a:rPr>
                <a:t>작은 목소리로 집중하자고 말한다</a:t>
              </a:r>
              <a:r>
                <a:rPr lang="en-US" altLang="ko-KR" sz="1600" b="1" dirty="0" smtClean="0">
                  <a:solidFill>
                    <a:srgbClr val="144698"/>
                  </a:solidFill>
                </a:rPr>
                <a:t>.</a:t>
              </a:r>
            </a:p>
          </p:txBody>
        </p:sp>
      </p:grpSp>
      <p:grpSp>
        <p:nvGrpSpPr>
          <p:cNvPr id="44" name="그룹 43"/>
          <p:cNvGrpSpPr/>
          <p:nvPr/>
        </p:nvGrpSpPr>
        <p:grpSpPr>
          <a:xfrm>
            <a:off x="5103560" y="4885549"/>
            <a:ext cx="3356872" cy="645540"/>
            <a:chOff x="4599504" y="4697625"/>
            <a:chExt cx="3356872" cy="645540"/>
          </a:xfrm>
        </p:grpSpPr>
        <p:sp>
          <p:nvSpPr>
            <p:cNvPr id="45" name="직사각형 44"/>
            <p:cNvSpPr/>
            <p:nvPr/>
          </p:nvSpPr>
          <p:spPr>
            <a:xfrm>
              <a:off x="4599504" y="4697625"/>
              <a:ext cx="3356872" cy="64553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4687354" y="4758390"/>
              <a:ext cx="31970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b="1" dirty="0" smtClean="0">
                  <a:solidFill>
                    <a:srgbClr val="144698"/>
                  </a:solidFill>
                </a:rPr>
                <a:t>시끄러울 때마다 </a:t>
              </a:r>
              <a:endParaRPr lang="en-US" altLang="ko-KR" sz="1600" b="1" dirty="0" smtClean="0">
                <a:solidFill>
                  <a:srgbClr val="144698"/>
                </a:solidFill>
              </a:endParaRPr>
            </a:p>
            <a:p>
              <a:r>
                <a:rPr lang="ko-KR" altLang="en-US" sz="1600" b="1" dirty="0" smtClean="0">
                  <a:solidFill>
                    <a:srgbClr val="144698"/>
                  </a:solidFill>
                </a:rPr>
                <a:t>선생님께 말씀 드린다</a:t>
              </a:r>
              <a:r>
                <a:rPr lang="en-US" altLang="ko-KR" sz="1600" b="1" dirty="0" smtClean="0">
                  <a:solidFill>
                    <a:srgbClr val="144698"/>
                  </a:solidFill>
                </a:rPr>
                <a:t>. </a:t>
              </a:r>
            </a:p>
          </p:txBody>
        </p:sp>
      </p:grpSp>
      <p:grpSp>
        <p:nvGrpSpPr>
          <p:cNvPr id="47" name="그룹 46"/>
          <p:cNvGrpSpPr/>
          <p:nvPr/>
        </p:nvGrpSpPr>
        <p:grpSpPr>
          <a:xfrm>
            <a:off x="5103560" y="5687624"/>
            <a:ext cx="3356872" cy="645539"/>
            <a:chOff x="4599504" y="5283676"/>
            <a:chExt cx="3356872" cy="645539"/>
          </a:xfrm>
        </p:grpSpPr>
        <p:sp>
          <p:nvSpPr>
            <p:cNvPr id="48" name="직사각형 47"/>
            <p:cNvSpPr/>
            <p:nvPr/>
          </p:nvSpPr>
          <p:spPr>
            <a:xfrm>
              <a:off x="4599504" y="5283676"/>
              <a:ext cx="3356872" cy="64553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4687354" y="5344440"/>
              <a:ext cx="31970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1600" b="1" dirty="0" smtClean="0">
                  <a:solidFill>
                    <a:srgbClr val="144698"/>
                  </a:solidFill>
                </a:rPr>
                <a:t>어느 부분을 공부하고 있는지</a:t>
              </a:r>
              <a:endParaRPr lang="en-US" altLang="ko-KR" sz="1600" b="1" dirty="0" smtClean="0">
                <a:solidFill>
                  <a:srgbClr val="144698"/>
                </a:solidFill>
              </a:endParaRPr>
            </a:p>
            <a:p>
              <a:r>
                <a:rPr lang="ko-KR" altLang="en-US" sz="1600" b="1" dirty="0" smtClean="0">
                  <a:solidFill>
                    <a:srgbClr val="144698"/>
                  </a:solidFill>
                </a:rPr>
                <a:t>알려준다</a:t>
              </a:r>
              <a:r>
                <a:rPr lang="en-US" altLang="ko-KR" sz="1600" b="1" dirty="0" smtClean="0">
                  <a:solidFill>
                    <a:srgbClr val="144698"/>
                  </a:solidFill>
                </a:rPr>
                <a:t>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417348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96" y="1928834"/>
            <a:ext cx="2425048" cy="2572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4644008" y="3603636"/>
            <a:ext cx="3384376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2000" b="1" dirty="0" err="1" smtClean="0">
                <a:solidFill>
                  <a:srgbClr val="144698"/>
                </a:solidFill>
              </a:rPr>
              <a:t>이는</a:t>
            </a:r>
            <a:r>
              <a:rPr lang="ko-KR" altLang="en-US" sz="2000" b="1" dirty="0" smtClean="0">
                <a:solidFill>
                  <a:srgbClr val="144698"/>
                </a:solidFill>
              </a:rPr>
              <a:t> 사고뭉치</a:t>
            </a:r>
            <a:endParaRPr lang="en-US" altLang="ko-KR" sz="2000" b="1" dirty="0" smtClean="0">
              <a:solidFill>
                <a:srgbClr val="144698"/>
              </a:solidFill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4644008" y="4078966"/>
            <a:ext cx="3384376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제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endParaRPr lang="en-US" altLang="ko-KR" sz="2400" b="1" dirty="0" smtClean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1584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3213" y="1303211"/>
            <a:ext cx="3060744" cy="1721323"/>
          </a:xfrm>
          <a:prstGeom prst="rect">
            <a:avLst/>
          </a:prstGeom>
          <a:noFill/>
          <a:ln>
            <a:noFill/>
          </a:ln>
          <a:effectLst>
            <a:outerShdw blurRad="50800" dist="88900" dir="2700000" algn="ctr" rotWithShape="0">
              <a:schemeClr val="bg1">
                <a:lumMod val="8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제목 1"/>
          <p:cNvSpPr txBox="1">
            <a:spLocks/>
          </p:cNvSpPr>
          <p:nvPr/>
        </p:nvSpPr>
        <p:spPr>
          <a:xfrm>
            <a:off x="1974720" y="5445224"/>
            <a:ext cx="7169280" cy="106035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accent1"/>
                </a:solidFill>
                <a:latin typeface="+mn-ea"/>
              </a:rPr>
              <a:t>반 친구들이 </a:t>
            </a:r>
            <a:r>
              <a:rPr lang="ko-KR" altLang="en-US" sz="28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600" b="1" dirty="0" err="1" smtClean="0">
                <a:solidFill>
                  <a:schemeClr val="accent1"/>
                </a:solidFill>
                <a:latin typeface="+mn-ea"/>
                <a:ea typeface="+mn-ea"/>
              </a:rPr>
              <a:t>이를</a:t>
            </a:r>
            <a:r>
              <a:rPr lang="ko-KR" altLang="en-US" sz="1600" b="1" dirty="0" smtClean="0">
                <a:solidFill>
                  <a:schemeClr val="accent1"/>
                </a:solidFill>
                <a:latin typeface="+mn-ea"/>
                <a:ea typeface="+mn-ea"/>
              </a:rPr>
              <a:t> 이해하고 </a:t>
            </a:r>
            <a:endParaRPr lang="en-US" altLang="ko-KR" sz="1600" b="1" dirty="0" smtClean="0">
              <a:solidFill>
                <a:schemeClr val="accent1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accent1"/>
                </a:solidFill>
                <a:latin typeface="+mn-ea"/>
                <a:ea typeface="+mn-ea"/>
              </a:rPr>
              <a:t>함께 지낼 수 있는 방법을 생각해 봅시다</a:t>
            </a:r>
            <a:r>
              <a:rPr lang="en-US" altLang="ko-KR" sz="1600" b="1" dirty="0" smtClean="0">
                <a:solidFill>
                  <a:schemeClr val="accent1"/>
                </a:solidFill>
                <a:latin typeface="+mn-ea"/>
                <a:ea typeface="+mn-ea"/>
              </a:rPr>
              <a:t>. </a:t>
            </a:r>
            <a:endParaRPr lang="ko-KR" altLang="en-US" sz="1600" b="1" dirty="0">
              <a:solidFill>
                <a:schemeClr val="accent1"/>
              </a:solidFill>
              <a:latin typeface="+mn-ea"/>
              <a:ea typeface="+mn-ea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400" b="1" dirty="0" err="1" smtClean="0">
                <a:solidFill>
                  <a:srgbClr val="144698"/>
                </a:solidFill>
              </a:rPr>
              <a:t>이는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사고뭉치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1024096" y="1597936"/>
            <a:ext cx="1171378" cy="1152128"/>
            <a:chOff x="1024096" y="2564904"/>
            <a:chExt cx="1171378" cy="1152128"/>
          </a:xfrm>
        </p:grpSpPr>
        <p:sp>
          <p:nvSpPr>
            <p:cNvPr id="17" name="타원 16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43346" y="2877455"/>
              <a:ext cx="115212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3000" b="1" dirty="0" smtClean="0">
                  <a:solidFill>
                    <a:schemeClr val="tx2"/>
                  </a:solidFill>
                </a:rPr>
                <a:t>진정</a:t>
              </a:r>
              <a:endParaRPr lang="ko-KR" altLang="en-US" sz="3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13" name="제목 1"/>
          <p:cNvSpPr txBox="1">
            <a:spLocks/>
          </p:cNvSpPr>
          <p:nvPr/>
        </p:nvSpPr>
        <p:spPr>
          <a:xfrm>
            <a:off x="1984345" y="2008872"/>
            <a:ext cx="7004288" cy="203132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이는 한 가지 일에 집중하기 어렵고 </a:t>
            </a:r>
            <a:endParaRPr lang="en-US" altLang="ko-KR" sz="14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자기도 모르게 말이나 행동이 먼저 나와 </a:t>
            </a:r>
            <a:endParaRPr lang="en-US" altLang="ko-KR" sz="14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친구들과 어울리기 힘든 친구입니다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수업 시간에는 수업을 잘 듣지 않고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,</a:t>
            </a:r>
          </a:p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의자로 시끄럽게 소리를 내고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</a:p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점심시간에는 게임 하는 친구들 사이에 자기 마음대로 끼어들어 방해를 합니다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grpSp>
        <p:nvGrpSpPr>
          <p:cNvPr id="16" name="그룹 15"/>
          <p:cNvGrpSpPr/>
          <p:nvPr/>
        </p:nvGrpSpPr>
        <p:grpSpPr>
          <a:xfrm>
            <a:off x="2555776" y="4077072"/>
            <a:ext cx="1171378" cy="1152128"/>
            <a:chOff x="3203848" y="4221088"/>
            <a:chExt cx="1171378" cy="1152128"/>
          </a:xfrm>
        </p:grpSpPr>
        <p:sp>
          <p:nvSpPr>
            <p:cNvPr id="23" name="타원 22"/>
            <p:cNvSpPr/>
            <p:nvPr/>
          </p:nvSpPr>
          <p:spPr>
            <a:xfrm>
              <a:off x="3203848" y="4221088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223098" y="4533639"/>
              <a:ext cx="115212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3000" b="1" dirty="0" smtClean="0">
                  <a:solidFill>
                    <a:schemeClr val="tx2"/>
                  </a:solidFill>
                </a:rPr>
                <a:t>유진</a:t>
              </a:r>
              <a:endParaRPr lang="ko-KR" altLang="en-US" sz="3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25" name="제목 1"/>
          <p:cNvSpPr txBox="1">
            <a:spLocks/>
          </p:cNvSpPr>
          <p:nvPr/>
        </p:nvSpPr>
        <p:spPr>
          <a:xfrm>
            <a:off x="1984345" y="4224788"/>
            <a:ext cx="571431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짝인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26" name="제목 1"/>
          <p:cNvSpPr txBox="1">
            <a:spLocks/>
          </p:cNvSpPr>
          <p:nvPr/>
        </p:nvSpPr>
        <p:spPr>
          <a:xfrm>
            <a:off x="3472630" y="4493483"/>
            <a:ext cx="5131818" cy="69705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이는 이런 진정이 때문에 화가 나는데 회수는 그런 </a:t>
            </a:r>
            <a:r>
              <a:rPr lang="ko-KR" altLang="en-US" sz="1400" b="1" dirty="0" err="1" smtClean="0">
                <a:solidFill>
                  <a:schemeClr val="tx2"/>
                </a:solidFill>
                <a:latin typeface="+mn-ea"/>
                <a:ea typeface="+mn-ea"/>
              </a:rPr>
              <a:t>진정이를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 이해해보라고 말합니다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349221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7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8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92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25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125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325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13" grpId="0" build="p"/>
      <p:bldP spid="25" grpId="0"/>
      <p:bldP spid="26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400" b="1" dirty="0" err="1" smtClean="0">
                <a:solidFill>
                  <a:srgbClr val="144698"/>
                </a:solidFill>
              </a:rPr>
              <a:t>이는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사고뭉치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482809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600" b="1" dirty="0" err="1" smtClean="0">
                <a:solidFill>
                  <a:schemeClr val="tx2"/>
                </a:solidFill>
                <a:latin typeface="+mn-ea"/>
                <a:ea typeface="+mn-ea"/>
              </a:rPr>
              <a:t>이는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 어떤 행동들 때문에 친구들과 어울리기 힘들었나요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?  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2411760" y="2473946"/>
            <a:ext cx="5688632" cy="36913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1946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2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400" b="1" dirty="0" err="1" smtClean="0">
                <a:solidFill>
                  <a:srgbClr val="144698"/>
                </a:solidFill>
              </a:rPr>
              <a:t>이는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사고뭉치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482809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600" b="1" dirty="0" err="1" smtClean="0">
                <a:solidFill>
                  <a:schemeClr val="tx2"/>
                </a:solidFill>
                <a:latin typeface="+mn-ea"/>
                <a:ea typeface="+mn-ea"/>
              </a:rPr>
              <a:t>이는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 왜 수업시간에 집중하지 않고 시끄럽게 해서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친구들을 방해하였나요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2411760" y="2780928"/>
            <a:ext cx="5688632" cy="33843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883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2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400" b="1" dirty="0" err="1" smtClean="0">
                <a:solidFill>
                  <a:srgbClr val="144698"/>
                </a:solidFill>
              </a:rPr>
              <a:t>이는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사고뭉치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482809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>
                <a:solidFill>
                  <a:schemeClr val="tx2"/>
                </a:solidFill>
              </a:rPr>
              <a:t>희</a:t>
            </a:r>
            <a:r>
              <a:rPr lang="ko-KR" altLang="en-US" sz="1600" b="1" dirty="0" smtClean="0">
                <a:solidFill>
                  <a:schemeClr val="tx2"/>
                </a:solidFill>
              </a:rPr>
              <a:t>수가 </a:t>
            </a:r>
            <a:r>
              <a:rPr lang="ko-KR" altLang="en-US" sz="20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600" b="1" dirty="0" err="1" smtClean="0">
                <a:solidFill>
                  <a:schemeClr val="tx2"/>
                </a:solidFill>
                <a:latin typeface="+mn-ea"/>
                <a:ea typeface="+mn-ea"/>
              </a:rPr>
              <a:t>이를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 계속 이해해보라고 말하는 이유는 무엇일까요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3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2411760" y="2455919"/>
            <a:ext cx="5688632" cy="37093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97896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2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96" y="1928834"/>
            <a:ext cx="2425048" cy="2572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4644008" y="3603636"/>
            <a:ext cx="3384376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2000" b="1" dirty="0" err="1" smtClean="0">
                <a:solidFill>
                  <a:srgbClr val="144698"/>
                </a:solidFill>
              </a:rPr>
              <a:t>이는</a:t>
            </a:r>
            <a:r>
              <a:rPr lang="ko-KR" altLang="en-US" sz="2000" b="1" dirty="0" smtClean="0">
                <a:solidFill>
                  <a:srgbClr val="144698"/>
                </a:solidFill>
              </a:rPr>
              <a:t> 사고뭉치</a:t>
            </a:r>
            <a:endParaRPr lang="en-US" altLang="ko-KR" sz="2000" b="1" dirty="0" smtClean="0">
              <a:solidFill>
                <a:srgbClr val="144698"/>
              </a:solidFill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4644008" y="4078966"/>
            <a:ext cx="3384376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제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endParaRPr lang="en-US" altLang="ko-KR" sz="2400" b="1" dirty="0" smtClean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84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400" b="1" dirty="0" err="1" smtClean="0">
                <a:solidFill>
                  <a:srgbClr val="144698"/>
                </a:solidFill>
              </a:rPr>
              <a:t>이는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사고뭉치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24" name="타원 23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6" name="제목 1"/>
          <p:cNvSpPr txBox="1">
            <a:spLocks/>
          </p:cNvSpPr>
          <p:nvPr/>
        </p:nvSpPr>
        <p:spPr>
          <a:xfrm>
            <a:off x="2337663" y="1751749"/>
            <a:ext cx="6554817" cy="1614353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600" b="1" dirty="0" err="1" smtClean="0">
                <a:solidFill>
                  <a:schemeClr val="tx2"/>
                </a:solidFill>
                <a:latin typeface="+mn-ea"/>
                <a:ea typeface="+mn-ea"/>
              </a:rPr>
              <a:t>이처럼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 계속 다른 생각이 떠올라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수업에 집중하기 어려웠던 적이 있었나요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어떤 생각들이 떠올라 나를 힘들게 했는지 그 생각을 생각풍선 안에 그림으로 그리거나 글로 써 봅시다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pic>
        <p:nvPicPr>
          <p:cNvPr id="26" name="Picture 2" descr="N:\130220-ykchae 작업중\1 to Do\1 to Do-프로젝트\파라다이스복지재단 추가작업\영상동화 활동지\진정이 9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9493" y="3366102"/>
            <a:ext cx="5914441" cy="3327876"/>
          </a:xfrm>
          <a:prstGeom prst="rect">
            <a:avLst/>
          </a:prstGeom>
          <a:noFill/>
          <a:effectLst>
            <a:outerShdw blurRad="50800" dist="88900" dir="2700000" algn="ctr" rotWithShape="0">
              <a:schemeClr val="bg1">
                <a:lumMod val="8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2627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400" b="1" dirty="0" err="1" smtClean="0">
                <a:solidFill>
                  <a:srgbClr val="144698"/>
                </a:solidFill>
              </a:rPr>
              <a:t>이는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사고뭉치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482809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600" b="1" dirty="0" err="1" smtClean="0">
                <a:solidFill>
                  <a:schemeClr val="tx2"/>
                </a:solidFill>
                <a:latin typeface="+mn-ea"/>
                <a:ea typeface="+mn-ea"/>
              </a:rPr>
              <a:t>이처럼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 수업시간에 계속 다른 생각이 떠오른다면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어떤 기분이 들까요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2411760" y="2780928"/>
            <a:ext cx="5688632" cy="33843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29592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2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400" b="1" dirty="0" err="1" smtClean="0">
                <a:solidFill>
                  <a:srgbClr val="144698"/>
                </a:solidFill>
              </a:rPr>
              <a:t>이는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사고뭉치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338793" cy="156966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다른 친구들을 방해하고 심한 말을 하는 친구가 있다면 그 친구를 어떻게 대해야 한다고 생각하나요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  <a:latin typeface="+mn-ea"/>
                <a:ea typeface="+mn-ea"/>
              </a:rPr>
              <a:t>유진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이와 </a:t>
            </a:r>
            <a:r>
              <a:rPr lang="ko-KR" altLang="en-US" sz="1600" b="1" dirty="0" smtClean="0">
                <a:solidFill>
                  <a:schemeClr val="tx2"/>
                </a:solidFill>
                <a:effectLst>
                  <a:outerShdw blurRad="38100" dist="38100" dir="2700000" algn="ctr" rotWithShape="0">
                    <a:schemeClr val="accent2">
                      <a:alpha val="43000"/>
                    </a:schemeClr>
                  </a:outerShdw>
                </a:effectLst>
                <a:latin typeface="+mn-ea"/>
                <a:ea typeface="+mn-ea"/>
              </a:rPr>
              <a:t>회수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 중 자신의 생각과 비슷한 사람을 골라 </a:t>
            </a:r>
            <a:r>
              <a:rPr lang="ko-KR" altLang="en-US" sz="1600" b="1" dirty="0" err="1" smtClean="0">
                <a:solidFill>
                  <a:schemeClr val="tx2"/>
                </a:solidFill>
                <a:latin typeface="+mn-ea"/>
                <a:ea typeface="+mn-ea"/>
              </a:rPr>
              <a:t>말풍선에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 자신의 생각을 써봅시다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3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9" name="모서리가 둥근 사각형 설명선 8"/>
          <p:cNvSpPr/>
          <p:nvPr/>
        </p:nvSpPr>
        <p:spPr>
          <a:xfrm>
            <a:off x="5246632" y="3393088"/>
            <a:ext cx="3285808" cy="1224136"/>
          </a:xfrm>
          <a:prstGeom prst="wedgeRoundRectCallou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모서리가 둥근 사각형 설명선 9"/>
          <p:cNvSpPr/>
          <p:nvPr/>
        </p:nvSpPr>
        <p:spPr>
          <a:xfrm flipH="1">
            <a:off x="1725805" y="3393088"/>
            <a:ext cx="3126723" cy="1224136"/>
          </a:xfrm>
          <a:prstGeom prst="wedgeRoundRectCallou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7063" y="4823995"/>
            <a:ext cx="1895722" cy="1698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5294" y="4823995"/>
            <a:ext cx="1885645" cy="1701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1749320" y="3492814"/>
            <a:ext cx="32403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chemeClr val="accent1"/>
                </a:solidFill>
                <a:latin typeface="+mn-ea"/>
              </a:rPr>
              <a:t>저는 처음의 유진이 생각과 같습니다</a:t>
            </a:r>
            <a:r>
              <a:rPr lang="en-US" altLang="ko-KR" sz="1400" b="1" dirty="0" smtClean="0">
                <a:solidFill>
                  <a:schemeClr val="accent1"/>
                </a:solidFill>
                <a:latin typeface="+mn-ea"/>
              </a:rPr>
              <a:t>. </a:t>
            </a:r>
          </a:p>
          <a:p>
            <a:r>
              <a:rPr lang="ko-KR" altLang="en-US" sz="1400" b="1" dirty="0" smtClean="0">
                <a:solidFill>
                  <a:schemeClr val="accent1"/>
                </a:solidFill>
                <a:latin typeface="+mn-ea"/>
              </a:rPr>
              <a:t>왜냐하면</a:t>
            </a:r>
            <a:endParaRPr lang="ko-KR" altLang="en-US" sz="1400" dirty="0">
              <a:solidFill>
                <a:schemeClr val="accent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292080" y="3500900"/>
            <a:ext cx="28083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b="1" dirty="0" smtClean="0">
                <a:solidFill>
                  <a:schemeClr val="accent1"/>
                </a:solidFill>
                <a:latin typeface="+mn-ea"/>
              </a:rPr>
              <a:t>저는 회수의 생각과 같습니다</a:t>
            </a:r>
            <a:r>
              <a:rPr lang="en-US" altLang="ko-KR" sz="1400" b="1" dirty="0" smtClean="0">
                <a:solidFill>
                  <a:schemeClr val="accent1"/>
                </a:solidFill>
                <a:latin typeface="+mn-ea"/>
              </a:rPr>
              <a:t>. </a:t>
            </a:r>
          </a:p>
          <a:p>
            <a:r>
              <a:rPr lang="ko-KR" altLang="en-US" sz="1400" b="1" dirty="0" smtClean="0">
                <a:solidFill>
                  <a:schemeClr val="accent1"/>
                </a:solidFill>
                <a:latin typeface="+mn-ea"/>
              </a:rPr>
              <a:t>왜냐하면</a:t>
            </a:r>
            <a:endParaRPr lang="ko-KR" altLang="en-US" sz="14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633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5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9" grpId="0" animBg="1"/>
      <p:bldP spid="10" grpId="0" animBg="1"/>
      <p:bldP spid="17" grpId="0" build="p"/>
      <p:bldP spid="18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400" b="1" dirty="0" err="1" smtClean="0">
                <a:solidFill>
                  <a:srgbClr val="144698"/>
                </a:solidFill>
              </a:rPr>
              <a:t>이는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사고뭉치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806337" cy="95615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</a:rPr>
              <a:t>이의 친구가 되어 </a:t>
            </a:r>
            <a:endParaRPr lang="en-US" altLang="ko-KR" sz="16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20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600" b="1" dirty="0" err="1" smtClean="0">
                <a:solidFill>
                  <a:schemeClr val="tx2"/>
                </a:solidFill>
                <a:latin typeface="+mn-ea"/>
              </a:rPr>
              <a:t>이에게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</a:rPr>
              <a:t> 내 마음을 전하는 편지를 써 봅시다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</a:rPr>
              <a:t>. </a:t>
            </a:r>
            <a:endParaRPr lang="en-US" altLang="ko-KR" sz="1600" b="1" dirty="0">
              <a:solidFill>
                <a:schemeClr val="tx2"/>
              </a:solidFill>
              <a:latin typeface="+mn-ea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4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2924944"/>
            <a:ext cx="6281214" cy="3255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627784" y="3607700"/>
            <a:ext cx="1440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 err="1" smtClean="0">
                <a:solidFill>
                  <a:schemeClr val="tx2"/>
                </a:solidFill>
                <a:latin typeface="HY바다L" panose="02030600000101010101" pitchFamily="18" charset="-127"/>
                <a:ea typeface="HY바다L" panose="02030600000101010101" pitchFamily="18" charset="-127"/>
              </a:rPr>
              <a:t>진정이에게</a:t>
            </a:r>
            <a:endParaRPr lang="ko-KR" altLang="en-US" sz="1600" b="1" dirty="0">
              <a:solidFill>
                <a:schemeClr val="tx2"/>
              </a:solidFill>
              <a:latin typeface="HY바다L" panose="02030600000101010101" pitchFamily="18" charset="-127"/>
              <a:ea typeface="HY바다L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02898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400" b="1" dirty="0" err="1" smtClean="0">
                <a:solidFill>
                  <a:srgbClr val="144698"/>
                </a:solidFill>
              </a:rPr>
              <a:t>이는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사고뭉치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806337" cy="120032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</a:rPr>
              <a:t>쉬는 시간에 친구들과 잘 어울리지 못하는 친구를 </a:t>
            </a:r>
            <a:endParaRPr lang="en-US" altLang="ko-KR" sz="16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</a:rPr>
              <a:t>어떻게 도와줄 수 있을까요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</a:rPr>
              <a:t>? </a:t>
            </a: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</a:rPr>
              <a:t>알맞은 행동은 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</a:rPr>
              <a:t>‘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</a:rPr>
              <a:t>예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</a:rPr>
              <a:t>’, 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</a:rPr>
              <a:t>알맞지 않은 행동은 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</a:rPr>
              <a:t>‘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</a:rPr>
              <a:t>아니오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</a:rPr>
              <a:t>’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</a:rPr>
              <a:t>에 표시해 봅시다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</a:rPr>
              <a:t>.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5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2391985" y="3248715"/>
            <a:ext cx="4563399" cy="449580"/>
            <a:chOff x="4572321" y="2979420"/>
            <a:chExt cx="4853520" cy="449580"/>
          </a:xfrm>
        </p:grpSpPr>
        <p:sp>
          <p:nvSpPr>
            <p:cNvPr id="10" name="직사각형 9"/>
            <p:cNvSpPr/>
            <p:nvPr/>
          </p:nvSpPr>
          <p:spPr>
            <a:xfrm>
              <a:off x="4599503" y="2979420"/>
              <a:ext cx="4826337" cy="4495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4572321" y="3040184"/>
              <a:ext cx="485352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b="1" dirty="0" smtClean="0">
                  <a:solidFill>
                    <a:srgbClr val="144698"/>
                  </a:solidFill>
                </a:rPr>
                <a:t>1) </a:t>
              </a:r>
              <a:r>
                <a:rPr lang="ko-KR" altLang="en-US" sz="1500" b="1" dirty="0" smtClean="0">
                  <a:solidFill>
                    <a:srgbClr val="144698"/>
                  </a:solidFill>
                </a:rPr>
                <a:t>먼저 함께 놀자고 말하고 게임에 참여시켜 준다</a:t>
              </a:r>
              <a:r>
                <a:rPr lang="en-US" altLang="ko-KR" sz="1500" b="1" dirty="0" smtClean="0">
                  <a:solidFill>
                    <a:srgbClr val="144698"/>
                  </a:solidFill>
                </a:rPr>
                <a:t>. </a:t>
              </a:r>
            </a:p>
          </p:txBody>
        </p:sp>
      </p:grpSp>
      <p:grpSp>
        <p:nvGrpSpPr>
          <p:cNvPr id="14" name="그룹 13"/>
          <p:cNvGrpSpPr/>
          <p:nvPr/>
        </p:nvGrpSpPr>
        <p:grpSpPr>
          <a:xfrm>
            <a:off x="2391985" y="3914319"/>
            <a:ext cx="4563399" cy="449580"/>
            <a:chOff x="4572321" y="2979420"/>
            <a:chExt cx="4853520" cy="449580"/>
          </a:xfrm>
        </p:grpSpPr>
        <p:sp>
          <p:nvSpPr>
            <p:cNvPr id="17" name="직사각형 16"/>
            <p:cNvSpPr/>
            <p:nvPr/>
          </p:nvSpPr>
          <p:spPr>
            <a:xfrm>
              <a:off x="4599503" y="2979420"/>
              <a:ext cx="4826337" cy="4495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4572321" y="3040184"/>
              <a:ext cx="485352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b="1" dirty="0" smtClean="0">
                  <a:solidFill>
                    <a:srgbClr val="144698"/>
                  </a:solidFill>
                </a:rPr>
                <a:t>2) </a:t>
              </a:r>
              <a:r>
                <a:rPr lang="ko-KR" altLang="en-US" sz="1500" b="1" dirty="0" smtClean="0">
                  <a:solidFill>
                    <a:srgbClr val="144698"/>
                  </a:solidFill>
                </a:rPr>
                <a:t>이해하려고 노력하고 무시하지 않는다</a:t>
              </a:r>
              <a:r>
                <a:rPr lang="en-US" altLang="ko-KR" sz="1500" b="1" dirty="0" smtClean="0">
                  <a:solidFill>
                    <a:srgbClr val="144698"/>
                  </a:solidFill>
                </a:rPr>
                <a:t>. </a:t>
              </a:r>
            </a:p>
          </p:txBody>
        </p:sp>
      </p:grpSp>
      <p:grpSp>
        <p:nvGrpSpPr>
          <p:cNvPr id="20" name="그룹 19"/>
          <p:cNvGrpSpPr/>
          <p:nvPr/>
        </p:nvGrpSpPr>
        <p:grpSpPr>
          <a:xfrm>
            <a:off x="2391985" y="4562391"/>
            <a:ext cx="4563399" cy="449580"/>
            <a:chOff x="4572321" y="2979420"/>
            <a:chExt cx="4853520" cy="449580"/>
          </a:xfrm>
        </p:grpSpPr>
        <p:sp>
          <p:nvSpPr>
            <p:cNvPr id="21" name="직사각형 20"/>
            <p:cNvSpPr/>
            <p:nvPr/>
          </p:nvSpPr>
          <p:spPr>
            <a:xfrm>
              <a:off x="4599503" y="2979420"/>
              <a:ext cx="4826337" cy="4495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4572321" y="3040184"/>
              <a:ext cx="485352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b="1" dirty="0" smtClean="0">
                  <a:solidFill>
                    <a:srgbClr val="144698"/>
                  </a:solidFill>
                </a:rPr>
                <a:t>3) </a:t>
              </a:r>
              <a:r>
                <a:rPr lang="ko-KR" altLang="en-US" sz="1500" b="1" dirty="0" smtClean="0">
                  <a:solidFill>
                    <a:srgbClr val="144698"/>
                  </a:solidFill>
                </a:rPr>
                <a:t>어떤 방해를 하든 끝까지 모른 척 한다</a:t>
              </a:r>
              <a:r>
                <a:rPr lang="en-US" altLang="ko-KR" sz="1500" b="1" dirty="0" smtClean="0">
                  <a:solidFill>
                    <a:srgbClr val="144698"/>
                  </a:solidFill>
                </a:rPr>
                <a:t>. </a:t>
              </a:r>
            </a:p>
          </p:txBody>
        </p:sp>
      </p:grpSp>
      <p:grpSp>
        <p:nvGrpSpPr>
          <p:cNvPr id="24" name="그룹 23"/>
          <p:cNvGrpSpPr/>
          <p:nvPr/>
        </p:nvGrpSpPr>
        <p:grpSpPr>
          <a:xfrm>
            <a:off x="2391985" y="5236550"/>
            <a:ext cx="4563399" cy="449580"/>
            <a:chOff x="4572321" y="2979420"/>
            <a:chExt cx="4853520" cy="449580"/>
          </a:xfrm>
        </p:grpSpPr>
        <p:sp>
          <p:nvSpPr>
            <p:cNvPr id="25" name="직사각형 24"/>
            <p:cNvSpPr/>
            <p:nvPr/>
          </p:nvSpPr>
          <p:spPr>
            <a:xfrm>
              <a:off x="4599503" y="2979420"/>
              <a:ext cx="4826337" cy="4495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4572321" y="3040184"/>
              <a:ext cx="485352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b="1" dirty="0" smtClean="0">
                  <a:solidFill>
                    <a:srgbClr val="144698"/>
                  </a:solidFill>
                </a:rPr>
                <a:t>4) </a:t>
              </a:r>
              <a:r>
                <a:rPr lang="ko-KR" altLang="en-US" sz="1500" b="1" dirty="0" smtClean="0">
                  <a:solidFill>
                    <a:srgbClr val="144698"/>
                  </a:solidFill>
                </a:rPr>
                <a:t>화내지 않고 게임 방법과 규칙을 설명해 준다</a:t>
              </a:r>
              <a:r>
                <a:rPr lang="en-US" altLang="ko-KR" sz="1500" b="1" dirty="0" smtClean="0">
                  <a:solidFill>
                    <a:srgbClr val="144698"/>
                  </a:solidFill>
                </a:rPr>
                <a:t>. </a:t>
              </a:r>
            </a:p>
          </p:txBody>
        </p:sp>
      </p:grpSp>
      <p:grpSp>
        <p:nvGrpSpPr>
          <p:cNvPr id="27" name="그룹 26"/>
          <p:cNvGrpSpPr/>
          <p:nvPr/>
        </p:nvGrpSpPr>
        <p:grpSpPr>
          <a:xfrm>
            <a:off x="2391985" y="5931748"/>
            <a:ext cx="4563399" cy="449580"/>
            <a:chOff x="4572321" y="2979420"/>
            <a:chExt cx="4853520" cy="449580"/>
          </a:xfrm>
        </p:grpSpPr>
        <p:sp>
          <p:nvSpPr>
            <p:cNvPr id="28" name="직사각형 27"/>
            <p:cNvSpPr/>
            <p:nvPr/>
          </p:nvSpPr>
          <p:spPr>
            <a:xfrm>
              <a:off x="4599503" y="2979420"/>
              <a:ext cx="4826337" cy="4495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4572321" y="3040184"/>
              <a:ext cx="4853520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b="1" dirty="0" smtClean="0">
                  <a:solidFill>
                    <a:srgbClr val="144698"/>
                  </a:solidFill>
                </a:rPr>
                <a:t>5) </a:t>
              </a:r>
              <a:r>
                <a:rPr lang="ko-KR" altLang="en-US" sz="1500" b="1" dirty="0" smtClean="0">
                  <a:solidFill>
                    <a:srgbClr val="144698"/>
                  </a:solidFill>
                </a:rPr>
                <a:t>계속 방해하더라도 다시 한 번 참고 설명해 준다</a:t>
              </a:r>
              <a:r>
                <a:rPr lang="en-US" altLang="ko-KR" sz="1500" b="1" dirty="0" smtClean="0">
                  <a:solidFill>
                    <a:srgbClr val="144698"/>
                  </a:solidFill>
                </a:rPr>
                <a:t>. </a:t>
              </a: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7387432" y="3309479"/>
            <a:ext cx="136815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dirty="0" smtClean="0">
                <a:solidFill>
                  <a:srgbClr val="144698"/>
                </a:solidFill>
              </a:rPr>
              <a:t>예</a:t>
            </a:r>
            <a:r>
              <a:rPr lang="en-US" altLang="ko-KR" sz="1500" b="1" dirty="0" smtClean="0">
                <a:solidFill>
                  <a:srgbClr val="144698"/>
                </a:solidFill>
              </a:rPr>
              <a:t>,  </a:t>
            </a:r>
            <a:r>
              <a:rPr lang="ko-KR" altLang="en-US" sz="1500" b="1" dirty="0" smtClean="0">
                <a:solidFill>
                  <a:srgbClr val="144698"/>
                </a:solidFill>
              </a:rPr>
              <a:t>아니오</a:t>
            </a:r>
            <a:endParaRPr lang="ko-KR" altLang="en-US" sz="1500" dirty="0">
              <a:solidFill>
                <a:schemeClr val="tx2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387432" y="3977526"/>
            <a:ext cx="136815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dirty="0" smtClean="0">
                <a:solidFill>
                  <a:srgbClr val="144698"/>
                </a:solidFill>
              </a:rPr>
              <a:t>예</a:t>
            </a:r>
            <a:r>
              <a:rPr lang="en-US" altLang="ko-KR" sz="1500" b="1" dirty="0" smtClean="0">
                <a:solidFill>
                  <a:srgbClr val="144698"/>
                </a:solidFill>
              </a:rPr>
              <a:t>,  </a:t>
            </a:r>
            <a:r>
              <a:rPr lang="ko-KR" altLang="en-US" sz="1500" b="1" dirty="0" smtClean="0">
                <a:solidFill>
                  <a:srgbClr val="144698"/>
                </a:solidFill>
              </a:rPr>
              <a:t>아니오</a:t>
            </a:r>
            <a:endParaRPr lang="ko-KR" altLang="en-US" sz="1500" dirty="0">
              <a:solidFill>
                <a:schemeClr val="tx2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387432" y="4625598"/>
            <a:ext cx="136815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dirty="0" smtClean="0">
                <a:solidFill>
                  <a:srgbClr val="144698"/>
                </a:solidFill>
              </a:rPr>
              <a:t>예</a:t>
            </a:r>
            <a:r>
              <a:rPr lang="en-US" altLang="ko-KR" sz="1500" b="1" dirty="0" smtClean="0">
                <a:solidFill>
                  <a:srgbClr val="144698"/>
                </a:solidFill>
              </a:rPr>
              <a:t>,  </a:t>
            </a:r>
            <a:r>
              <a:rPr lang="ko-KR" altLang="en-US" sz="1500" b="1" dirty="0" smtClean="0">
                <a:solidFill>
                  <a:srgbClr val="144698"/>
                </a:solidFill>
              </a:rPr>
              <a:t>아니오</a:t>
            </a:r>
            <a:endParaRPr lang="ko-KR" altLang="en-US" sz="1500" dirty="0">
              <a:solidFill>
                <a:schemeClr val="tx2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7387432" y="5299757"/>
            <a:ext cx="136815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dirty="0" smtClean="0">
                <a:solidFill>
                  <a:srgbClr val="144698"/>
                </a:solidFill>
              </a:rPr>
              <a:t>예</a:t>
            </a:r>
            <a:r>
              <a:rPr lang="en-US" altLang="ko-KR" sz="1500" b="1" dirty="0" smtClean="0">
                <a:solidFill>
                  <a:srgbClr val="144698"/>
                </a:solidFill>
              </a:rPr>
              <a:t>,  </a:t>
            </a:r>
            <a:r>
              <a:rPr lang="ko-KR" altLang="en-US" sz="1500" b="1" dirty="0" smtClean="0">
                <a:solidFill>
                  <a:srgbClr val="144698"/>
                </a:solidFill>
              </a:rPr>
              <a:t>아니오</a:t>
            </a:r>
            <a:endParaRPr lang="ko-KR" altLang="en-US" sz="1500" dirty="0">
              <a:solidFill>
                <a:schemeClr val="tx2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7387432" y="5992511"/>
            <a:ext cx="136815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500" b="1" dirty="0" smtClean="0">
                <a:solidFill>
                  <a:srgbClr val="144698"/>
                </a:solidFill>
              </a:rPr>
              <a:t>예</a:t>
            </a:r>
            <a:r>
              <a:rPr lang="en-US" altLang="ko-KR" sz="1500" b="1" dirty="0" smtClean="0">
                <a:solidFill>
                  <a:srgbClr val="144698"/>
                </a:solidFill>
              </a:rPr>
              <a:t>,  </a:t>
            </a:r>
            <a:r>
              <a:rPr lang="ko-KR" altLang="en-US" sz="1500" b="1" dirty="0" smtClean="0">
                <a:solidFill>
                  <a:srgbClr val="144698"/>
                </a:solidFill>
              </a:rPr>
              <a:t>아니오</a:t>
            </a:r>
            <a:endParaRPr lang="ko-KR" altLang="en-US" sz="15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3821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2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4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6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8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2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30" grpId="0"/>
      <p:bldP spid="31" grpId="0"/>
      <p:bldP spid="32" grpId="0"/>
      <p:bldP spid="33" grpId="0"/>
      <p:bldP spid="3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400" b="1" dirty="0" err="1" smtClean="0">
                <a:solidFill>
                  <a:srgbClr val="144698"/>
                </a:solidFill>
              </a:rPr>
              <a:t>이는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사고뭉치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6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" name="그룹 3"/>
          <p:cNvGrpSpPr/>
          <p:nvPr/>
        </p:nvGrpSpPr>
        <p:grpSpPr>
          <a:xfrm>
            <a:off x="2337663" y="1751749"/>
            <a:ext cx="5733845" cy="830997"/>
            <a:chOff x="2337663" y="1751749"/>
            <a:chExt cx="5733845" cy="830997"/>
          </a:xfrm>
        </p:grpSpPr>
        <p:sp>
          <p:nvSpPr>
            <p:cNvPr id="13" name="제목 1"/>
            <p:cNvSpPr txBox="1">
              <a:spLocks/>
            </p:cNvSpPr>
            <p:nvPr/>
          </p:nvSpPr>
          <p:spPr>
            <a:xfrm>
              <a:off x="2337663" y="1751749"/>
              <a:ext cx="5733845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>
                <a:lnSpc>
                  <a:spcPct val="150000"/>
                </a:lnSpc>
              </a:pPr>
              <a:r>
                <a:rPr lang="ko-KR" altLang="en-US" sz="1600" b="1" dirty="0" smtClean="0">
                  <a:solidFill>
                    <a:schemeClr val="tx2"/>
                  </a:solidFill>
                  <a:latin typeface="+mn-ea"/>
                </a:rPr>
                <a:t>수업시간에 집중을 잘 못하고 친구들을 방해하는 친구들에게 어떻게 대해주어야 할까요</a:t>
              </a:r>
              <a:r>
                <a:rPr lang="en-US" altLang="ko-KR" sz="1600" b="1" dirty="0" smtClean="0">
                  <a:solidFill>
                    <a:schemeClr val="tx2"/>
                  </a:solidFill>
                  <a:latin typeface="+mn-ea"/>
                </a:rPr>
                <a:t>? </a:t>
              </a:r>
              <a:r>
                <a:rPr lang="ko-KR" altLang="en-US" sz="1600" b="1" dirty="0" smtClean="0">
                  <a:solidFill>
                    <a:schemeClr val="tx2"/>
                  </a:solidFill>
                  <a:latin typeface="+mn-ea"/>
                </a:rPr>
                <a:t>알맞은 행동에     표 해봅시다</a:t>
              </a:r>
              <a:r>
                <a:rPr lang="en-US" altLang="ko-KR" sz="1600" b="1" dirty="0" smtClean="0">
                  <a:solidFill>
                    <a:schemeClr val="tx2"/>
                  </a:solidFill>
                  <a:latin typeface="+mn-ea"/>
                </a:rPr>
                <a:t>. </a:t>
              </a:r>
            </a:p>
          </p:txBody>
        </p:sp>
        <p:sp>
          <p:nvSpPr>
            <p:cNvPr id="2" name="타원 1"/>
            <p:cNvSpPr/>
            <p:nvPr/>
          </p:nvSpPr>
          <p:spPr>
            <a:xfrm>
              <a:off x="6344152" y="2216185"/>
              <a:ext cx="248526" cy="248526"/>
            </a:xfrm>
            <a:prstGeom prst="ellipse">
              <a:avLst/>
            </a:prstGeom>
            <a:noFill/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5" name="그룹 34"/>
          <p:cNvGrpSpPr/>
          <p:nvPr/>
        </p:nvGrpSpPr>
        <p:grpSpPr>
          <a:xfrm>
            <a:off x="2384865" y="2915979"/>
            <a:ext cx="6147575" cy="449580"/>
            <a:chOff x="1808801" y="2780928"/>
            <a:chExt cx="6147575" cy="449580"/>
          </a:xfrm>
        </p:grpSpPr>
        <p:sp>
          <p:nvSpPr>
            <p:cNvPr id="36" name="직사각형 35"/>
            <p:cNvSpPr/>
            <p:nvPr/>
          </p:nvSpPr>
          <p:spPr>
            <a:xfrm>
              <a:off x="1842424" y="2780928"/>
              <a:ext cx="6113952" cy="4495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1808801" y="2841692"/>
              <a:ext cx="6147575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b="1" dirty="0" smtClean="0">
                  <a:solidFill>
                    <a:srgbClr val="144698"/>
                  </a:solidFill>
                </a:rPr>
                <a:t>1) </a:t>
              </a:r>
              <a:r>
                <a:rPr lang="ko-KR" altLang="en-US" sz="1500" b="1" dirty="0" smtClean="0">
                  <a:solidFill>
                    <a:srgbClr val="144698"/>
                  </a:solidFill>
                </a:rPr>
                <a:t>먼저 함께 놀자고 말하고 게임에 참여시켜 준다</a:t>
              </a:r>
              <a:r>
                <a:rPr lang="en-US" altLang="ko-KR" sz="1500" b="1" dirty="0" smtClean="0">
                  <a:solidFill>
                    <a:srgbClr val="144698"/>
                  </a:solidFill>
                </a:rPr>
                <a:t>.             (         )</a:t>
              </a: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2384865" y="3474511"/>
            <a:ext cx="6147575" cy="449580"/>
            <a:chOff x="1808801" y="3339460"/>
            <a:chExt cx="6147575" cy="449580"/>
          </a:xfrm>
        </p:grpSpPr>
        <p:sp>
          <p:nvSpPr>
            <p:cNvPr id="39" name="직사각형 38"/>
            <p:cNvSpPr/>
            <p:nvPr/>
          </p:nvSpPr>
          <p:spPr>
            <a:xfrm>
              <a:off x="1842424" y="3339460"/>
              <a:ext cx="6113952" cy="4495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1808801" y="3400224"/>
              <a:ext cx="6147575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b="1" dirty="0" smtClean="0">
                  <a:solidFill>
                    <a:srgbClr val="144698"/>
                  </a:solidFill>
                </a:rPr>
                <a:t>2) </a:t>
              </a:r>
              <a:r>
                <a:rPr lang="ko-KR" altLang="en-US" sz="1500" b="1" dirty="0" smtClean="0">
                  <a:solidFill>
                    <a:srgbClr val="144698"/>
                  </a:solidFill>
                </a:rPr>
                <a:t>친구에게 작은 목소리로 수업에 집중하자고 말한다</a:t>
              </a:r>
              <a:r>
                <a:rPr lang="en-US" altLang="ko-KR" sz="1500" b="1" dirty="0" smtClean="0">
                  <a:solidFill>
                    <a:srgbClr val="144698"/>
                  </a:solidFill>
                </a:rPr>
                <a:t>.         (         )</a:t>
              </a:r>
            </a:p>
          </p:txBody>
        </p:sp>
      </p:grpSp>
      <p:grpSp>
        <p:nvGrpSpPr>
          <p:cNvPr id="41" name="그룹 40"/>
          <p:cNvGrpSpPr/>
          <p:nvPr/>
        </p:nvGrpSpPr>
        <p:grpSpPr>
          <a:xfrm>
            <a:off x="2384865" y="4037934"/>
            <a:ext cx="6147575" cy="449580"/>
            <a:chOff x="1808801" y="3902883"/>
            <a:chExt cx="6147575" cy="449580"/>
          </a:xfrm>
        </p:grpSpPr>
        <p:sp>
          <p:nvSpPr>
            <p:cNvPr id="42" name="직사각형 41"/>
            <p:cNvSpPr/>
            <p:nvPr/>
          </p:nvSpPr>
          <p:spPr>
            <a:xfrm>
              <a:off x="1842424" y="3902883"/>
              <a:ext cx="6113952" cy="4495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1808801" y="3963647"/>
              <a:ext cx="6147575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b="1" dirty="0" smtClean="0">
                  <a:solidFill>
                    <a:srgbClr val="144698"/>
                  </a:solidFill>
                </a:rPr>
                <a:t>3) </a:t>
              </a:r>
              <a:r>
                <a:rPr lang="ko-KR" altLang="en-US" sz="1500" b="1" dirty="0" smtClean="0">
                  <a:solidFill>
                    <a:srgbClr val="144698"/>
                  </a:solidFill>
                </a:rPr>
                <a:t>너무 시끄럽게 굴면 친구에게 짜증이나 화를 내어도 된다</a:t>
              </a:r>
              <a:r>
                <a:rPr lang="en-US" altLang="ko-KR" sz="1500" b="1" dirty="0" smtClean="0">
                  <a:solidFill>
                    <a:srgbClr val="144698"/>
                  </a:solidFill>
                </a:rPr>
                <a:t>. (         )</a:t>
              </a:r>
            </a:p>
          </p:txBody>
        </p:sp>
      </p:grpSp>
      <p:grpSp>
        <p:nvGrpSpPr>
          <p:cNvPr id="44" name="그룹 43"/>
          <p:cNvGrpSpPr/>
          <p:nvPr/>
        </p:nvGrpSpPr>
        <p:grpSpPr>
          <a:xfrm>
            <a:off x="2384865" y="4604635"/>
            <a:ext cx="6147575" cy="449580"/>
            <a:chOff x="1808801" y="4469584"/>
            <a:chExt cx="6147575" cy="449580"/>
          </a:xfrm>
        </p:grpSpPr>
        <p:sp>
          <p:nvSpPr>
            <p:cNvPr id="45" name="직사각형 44"/>
            <p:cNvSpPr/>
            <p:nvPr/>
          </p:nvSpPr>
          <p:spPr>
            <a:xfrm>
              <a:off x="1842424" y="4469584"/>
              <a:ext cx="6113952" cy="4495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1808801" y="4530348"/>
              <a:ext cx="6147575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b="1" dirty="0" smtClean="0">
                  <a:solidFill>
                    <a:srgbClr val="144698"/>
                  </a:solidFill>
                </a:rPr>
                <a:t>4) </a:t>
              </a:r>
              <a:r>
                <a:rPr lang="ko-KR" altLang="en-US" sz="1500" b="1" dirty="0" smtClean="0">
                  <a:solidFill>
                    <a:srgbClr val="144698"/>
                  </a:solidFill>
                </a:rPr>
                <a:t>지금 어느 부분을 공부하고 있는지 틈틈이 알려준다</a:t>
              </a:r>
              <a:r>
                <a:rPr lang="en-US" altLang="ko-KR" sz="1500" b="1" dirty="0" smtClean="0">
                  <a:solidFill>
                    <a:srgbClr val="144698"/>
                  </a:solidFill>
                </a:rPr>
                <a:t>.        (         )</a:t>
              </a:r>
            </a:p>
          </p:txBody>
        </p:sp>
      </p:grpSp>
      <p:grpSp>
        <p:nvGrpSpPr>
          <p:cNvPr id="47" name="그룹 46"/>
          <p:cNvGrpSpPr/>
          <p:nvPr/>
        </p:nvGrpSpPr>
        <p:grpSpPr>
          <a:xfrm>
            <a:off x="2384865" y="5172132"/>
            <a:ext cx="6147575" cy="449580"/>
            <a:chOff x="1808801" y="5037081"/>
            <a:chExt cx="6147575" cy="449580"/>
          </a:xfrm>
        </p:grpSpPr>
        <p:sp>
          <p:nvSpPr>
            <p:cNvPr id="48" name="직사각형 47"/>
            <p:cNvSpPr/>
            <p:nvPr/>
          </p:nvSpPr>
          <p:spPr>
            <a:xfrm>
              <a:off x="1842424" y="5037081"/>
              <a:ext cx="6113952" cy="4495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1808801" y="5097845"/>
              <a:ext cx="6147575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b="1" dirty="0" smtClean="0">
                  <a:solidFill>
                    <a:srgbClr val="144698"/>
                  </a:solidFill>
                </a:rPr>
                <a:t>5) </a:t>
              </a:r>
              <a:r>
                <a:rPr lang="ko-KR" altLang="en-US" sz="1500" b="1" dirty="0" smtClean="0">
                  <a:solidFill>
                    <a:srgbClr val="144698"/>
                  </a:solidFill>
                </a:rPr>
                <a:t>시끄럽게 할 때마다 선생님께 말씀 드린다</a:t>
              </a:r>
              <a:r>
                <a:rPr lang="en-US" altLang="ko-KR" sz="1500" b="1" dirty="0" smtClean="0">
                  <a:solidFill>
                    <a:srgbClr val="144698"/>
                  </a:solidFill>
                </a:rPr>
                <a:t>.                    (         )</a:t>
              </a:r>
            </a:p>
          </p:txBody>
        </p:sp>
      </p:grpSp>
      <p:grpSp>
        <p:nvGrpSpPr>
          <p:cNvPr id="50" name="그룹 49"/>
          <p:cNvGrpSpPr/>
          <p:nvPr/>
        </p:nvGrpSpPr>
        <p:grpSpPr>
          <a:xfrm>
            <a:off x="2384865" y="5715724"/>
            <a:ext cx="6147575" cy="449580"/>
            <a:chOff x="1808801" y="5580673"/>
            <a:chExt cx="6147575" cy="449580"/>
          </a:xfrm>
        </p:grpSpPr>
        <p:sp>
          <p:nvSpPr>
            <p:cNvPr id="51" name="직사각형 50"/>
            <p:cNvSpPr/>
            <p:nvPr/>
          </p:nvSpPr>
          <p:spPr>
            <a:xfrm>
              <a:off x="1842424" y="5580673"/>
              <a:ext cx="6113952" cy="44958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808801" y="5641437"/>
              <a:ext cx="6147575" cy="323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1500" b="1" dirty="0" smtClean="0">
                  <a:solidFill>
                    <a:srgbClr val="144698"/>
                  </a:solidFill>
                </a:rPr>
                <a:t>6) </a:t>
              </a:r>
              <a:r>
                <a:rPr lang="ko-KR" altLang="en-US" sz="1500" b="1" dirty="0" smtClean="0">
                  <a:solidFill>
                    <a:srgbClr val="144698"/>
                  </a:solidFill>
                </a:rPr>
                <a:t>중요한 말을 메모해가면서 수업을 듣는 방법을 알려준다</a:t>
              </a:r>
              <a:r>
                <a:rPr lang="en-US" altLang="ko-KR" sz="1500" b="1" dirty="0" smtClean="0">
                  <a:solidFill>
                    <a:srgbClr val="144698"/>
                  </a:solidFill>
                </a:rPr>
                <a:t>.  (         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12180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1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4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0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400" b="1" dirty="0" err="1" smtClean="0">
                <a:solidFill>
                  <a:srgbClr val="144698"/>
                </a:solidFill>
              </a:rPr>
              <a:t>이는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사고뭉치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2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482809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</a:rPr>
              <a:t>내가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유진</a:t>
            </a:r>
            <a:r>
              <a:rPr lang="ko-KR" altLang="en-US" sz="1600" b="1" dirty="0" smtClean="0">
                <a:solidFill>
                  <a:schemeClr val="tx2"/>
                </a:solidFill>
              </a:rPr>
              <a:t>이라면 </a:t>
            </a:r>
            <a:r>
              <a:rPr lang="ko-KR" altLang="en-US" sz="20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600" b="1" dirty="0" err="1" smtClean="0">
                <a:solidFill>
                  <a:schemeClr val="tx2"/>
                </a:solidFill>
                <a:latin typeface="+mn-ea"/>
                <a:ea typeface="+mn-ea"/>
              </a:rPr>
              <a:t>이가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 친구들과 어울려 함께 놀 수 있도록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어떻게 도와줄 수 있을까요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자신만의 좋은 방법을 생각해 봅시다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7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2411760" y="2780928"/>
            <a:ext cx="5688632" cy="33843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23709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24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96" y="1928834"/>
            <a:ext cx="2425048" cy="2572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4644008" y="3603636"/>
            <a:ext cx="3384376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2000" b="1" dirty="0" err="1" smtClean="0">
                <a:solidFill>
                  <a:srgbClr val="144698"/>
                </a:solidFill>
              </a:rPr>
              <a:t>이는</a:t>
            </a:r>
            <a:r>
              <a:rPr lang="ko-KR" altLang="en-US" sz="2000" b="1" dirty="0" smtClean="0">
                <a:solidFill>
                  <a:srgbClr val="144698"/>
                </a:solidFill>
              </a:rPr>
              <a:t> 사고뭉치</a:t>
            </a:r>
            <a:endParaRPr lang="en-US" altLang="ko-KR" sz="2000" b="1" dirty="0" smtClean="0">
              <a:solidFill>
                <a:srgbClr val="144698"/>
              </a:solidFill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4644008" y="4078966"/>
            <a:ext cx="3384376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제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endParaRPr lang="en-US" altLang="ko-KR" sz="2400" b="1" dirty="0" smtClean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186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3213" y="1303211"/>
            <a:ext cx="3060744" cy="1721323"/>
          </a:xfrm>
          <a:prstGeom prst="rect">
            <a:avLst/>
          </a:prstGeom>
          <a:noFill/>
          <a:ln>
            <a:noFill/>
          </a:ln>
          <a:effectLst>
            <a:outerShdw blurRad="50800" dist="88900" dir="2700000" algn="ctr" rotWithShape="0">
              <a:schemeClr val="bg1">
                <a:lumMod val="8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제목 1"/>
          <p:cNvSpPr txBox="1">
            <a:spLocks/>
          </p:cNvSpPr>
          <p:nvPr/>
        </p:nvSpPr>
        <p:spPr>
          <a:xfrm>
            <a:off x="1974720" y="5445224"/>
            <a:ext cx="7169280" cy="106035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accent1"/>
                </a:solidFill>
                <a:latin typeface="+mn-ea"/>
              </a:rPr>
              <a:t>반 친구들이 </a:t>
            </a:r>
            <a:r>
              <a:rPr lang="ko-KR" altLang="en-US" sz="28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600" b="1" dirty="0" err="1" smtClean="0">
                <a:solidFill>
                  <a:schemeClr val="accent1"/>
                </a:solidFill>
                <a:latin typeface="+mn-ea"/>
                <a:ea typeface="+mn-ea"/>
              </a:rPr>
              <a:t>이를</a:t>
            </a:r>
            <a:r>
              <a:rPr lang="ko-KR" altLang="en-US" sz="1600" b="1" dirty="0" smtClean="0">
                <a:solidFill>
                  <a:schemeClr val="accent1"/>
                </a:solidFill>
                <a:latin typeface="+mn-ea"/>
                <a:ea typeface="+mn-ea"/>
              </a:rPr>
              <a:t> 이해하고 </a:t>
            </a:r>
            <a:endParaRPr lang="en-US" altLang="ko-KR" sz="1600" b="1" dirty="0" smtClean="0">
              <a:solidFill>
                <a:schemeClr val="accent1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accent1"/>
                </a:solidFill>
                <a:latin typeface="+mn-ea"/>
                <a:ea typeface="+mn-ea"/>
              </a:rPr>
              <a:t>함께 지낼 수 있는 방법을 생각해 봅시다</a:t>
            </a:r>
            <a:r>
              <a:rPr lang="en-US" altLang="ko-KR" sz="1600" b="1" dirty="0" smtClean="0">
                <a:solidFill>
                  <a:schemeClr val="accent1"/>
                </a:solidFill>
                <a:latin typeface="+mn-ea"/>
                <a:ea typeface="+mn-ea"/>
              </a:rPr>
              <a:t>. </a:t>
            </a:r>
            <a:endParaRPr lang="ko-KR" altLang="en-US" sz="1600" b="1" dirty="0">
              <a:solidFill>
                <a:schemeClr val="accent1"/>
              </a:solidFill>
              <a:latin typeface="+mn-ea"/>
              <a:ea typeface="+mn-ea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400" b="1" dirty="0" err="1" smtClean="0">
                <a:solidFill>
                  <a:srgbClr val="144698"/>
                </a:solidFill>
              </a:rPr>
              <a:t>이는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사고뭉치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grpSp>
        <p:nvGrpSpPr>
          <p:cNvPr id="2" name="그룹 1"/>
          <p:cNvGrpSpPr/>
          <p:nvPr/>
        </p:nvGrpSpPr>
        <p:grpSpPr>
          <a:xfrm>
            <a:off x="1024096" y="1597936"/>
            <a:ext cx="1171378" cy="1152128"/>
            <a:chOff x="1024096" y="2564904"/>
            <a:chExt cx="1171378" cy="1152128"/>
          </a:xfrm>
        </p:grpSpPr>
        <p:sp>
          <p:nvSpPr>
            <p:cNvPr id="17" name="타원 16"/>
            <p:cNvSpPr/>
            <p:nvPr/>
          </p:nvSpPr>
          <p:spPr>
            <a:xfrm>
              <a:off x="1024096" y="2564904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43346" y="2877455"/>
              <a:ext cx="115212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3000" b="1" dirty="0" smtClean="0">
                  <a:solidFill>
                    <a:schemeClr val="tx2"/>
                  </a:solidFill>
                </a:rPr>
                <a:t>진정</a:t>
              </a:r>
              <a:endParaRPr lang="ko-KR" altLang="en-US" sz="3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13" name="제목 1"/>
          <p:cNvSpPr txBox="1">
            <a:spLocks/>
          </p:cNvSpPr>
          <p:nvPr/>
        </p:nvSpPr>
        <p:spPr>
          <a:xfrm>
            <a:off x="1984345" y="2008872"/>
            <a:ext cx="7004288" cy="203132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</a:rPr>
              <a:t>이는 한 가지 일에 집중하기 어려운 </a:t>
            </a:r>
            <a:endParaRPr lang="en-US" altLang="ko-KR" sz="1400" b="1" dirty="0" smtClean="0">
              <a:solidFill>
                <a:schemeClr val="tx2"/>
              </a:solidFill>
              <a:latin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주의집중의 문제를 가지고 있어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수업시간에 산만한 행동으로 친구들의 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공부를 방해합니다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자기도 모르게 말과 행동이 먼저 나와 친구들에게 심한 말을 하거나 놀이를 방해하여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친구들과 함께 어울리는데 어려움이 있습니다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grpSp>
        <p:nvGrpSpPr>
          <p:cNvPr id="16" name="그룹 15"/>
          <p:cNvGrpSpPr/>
          <p:nvPr/>
        </p:nvGrpSpPr>
        <p:grpSpPr>
          <a:xfrm>
            <a:off x="2555776" y="4077072"/>
            <a:ext cx="1171378" cy="1152128"/>
            <a:chOff x="3203848" y="4221088"/>
            <a:chExt cx="1171378" cy="1152128"/>
          </a:xfrm>
        </p:grpSpPr>
        <p:sp>
          <p:nvSpPr>
            <p:cNvPr id="23" name="타원 22"/>
            <p:cNvSpPr/>
            <p:nvPr/>
          </p:nvSpPr>
          <p:spPr>
            <a:xfrm>
              <a:off x="3203848" y="4221088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accent2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3223098" y="4533639"/>
              <a:ext cx="1152128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ko-KR" altLang="en-US" sz="3000" b="1" dirty="0" smtClean="0">
                  <a:solidFill>
                    <a:schemeClr val="tx2"/>
                  </a:solidFill>
                </a:rPr>
                <a:t>유진</a:t>
              </a:r>
              <a:endParaRPr lang="ko-KR" altLang="en-US" sz="3000" b="1" dirty="0">
                <a:solidFill>
                  <a:schemeClr val="tx2"/>
                </a:solidFill>
              </a:endParaRPr>
            </a:p>
          </p:txBody>
        </p:sp>
      </p:grpSp>
      <p:sp>
        <p:nvSpPr>
          <p:cNvPr id="25" name="제목 1"/>
          <p:cNvSpPr txBox="1">
            <a:spLocks/>
          </p:cNvSpPr>
          <p:nvPr/>
        </p:nvSpPr>
        <p:spPr>
          <a:xfrm>
            <a:off x="1984345" y="4224788"/>
            <a:ext cx="571431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짝인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sp>
        <p:nvSpPr>
          <p:cNvPr id="26" name="제목 1"/>
          <p:cNvSpPr txBox="1">
            <a:spLocks/>
          </p:cNvSpPr>
          <p:nvPr/>
        </p:nvSpPr>
        <p:spPr>
          <a:xfrm>
            <a:off x="3472630" y="4493483"/>
            <a:ext cx="5131818" cy="69705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이는 이런 진정이 때문에 화가 나는데 회수는 그런 </a:t>
            </a:r>
            <a:r>
              <a:rPr lang="ko-KR" altLang="en-US" sz="1400" b="1" dirty="0" err="1" smtClean="0">
                <a:solidFill>
                  <a:schemeClr val="tx2"/>
                </a:solidFill>
                <a:latin typeface="+mn-ea"/>
                <a:ea typeface="+mn-ea"/>
              </a:rPr>
              <a:t>진정이를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 이해해보라고 말합니다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  </a:t>
            </a:r>
          </a:p>
        </p:txBody>
      </p:sp>
    </p:spTree>
    <p:extLst>
      <p:ext uri="{BB962C8B-B14F-4D97-AF65-F5344CB8AC3E}">
        <p14:creationId xmlns:p14="http://schemas.microsoft.com/office/powerpoint/2010/main" val="3681040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7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0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8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9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2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5" grpId="0"/>
      <p:bldP spid="13" grpId="0" build="p"/>
      <p:bldP spid="25" grpId="0"/>
      <p:bldP spid="26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400" b="1" dirty="0" err="1" smtClean="0">
                <a:solidFill>
                  <a:srgbClr val="144698"/>
                </a:solidFill>
              </a:rPr>
              <a:t>이는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사고뭉치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482809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600" b="1" dirty="0" err="1" smtClean="0">
                <a:solidFill>
                  <a:schemeClr val="tx2"/>
                </a:solidFill>
                <a:latin typeface="+mn-ea"/>
                <a:ea typeface="+mn-ea"/>
              </a:rPr>
              <a:t>이는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 어떤 행동 때문에 친구들과 어울리기 힘들었나요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?  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2411760" y="2473946"/>
            <a:ext cx="5688632" cy="36913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58138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24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400" b="1" dirty="0" err="1" smtClean="0">
                <a:solidFill>
                  <a:srgbClr val="144698"/>
                </a:solidFill>
              </a:rPr>
              <a:t>이는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사고뭉치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482809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600" b="1" dirty="0" err="1" smtClean="0">
                <a:solidFill>
                  <a:schemeClr val="tx2"/>
                </a:solidFill>
                <a:latin typeface="+mn-ea"/>
                <a:ea typeface="+mn-ea"/>
              </a:rPr>
              <a:t>이는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 왜 남의 말을 듣지 않고 자기 생각대로 행동할까요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?</a:t>
            </a: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이유를 생각해 봅시다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2411760" y="2780928"/>
            <a:ext cx="5688632" cy="338437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28873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2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400" b="1" dirty="0" err="1" smtClean="0">
                <a:solidFill>
                  <a:srgbClr val="144698"/>
                </a:solidFill>
              </a:rPr>
              <a:t>이는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사고뭉치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482809" cy="5539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회수</a:t>
            </a:r>
            <a:r>
              <a:rPr lang="ko-KR" altLang="en-US" sz="1600" b="1" dirty="0" smtClean="0">
                <a:solidFill>
                  <a:schemeClr val="tx2"/>
                </a:solidFill>
              </a:rPr>
              <a:t>가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 </a:t>
            </a:r>
            <a:r>
              <a:rPr lang="ko-KR" altLang="en-US" sz="20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600" b="1" dirty="0" err="1" smtClean="0">
                <a:solidFill>
                  <a:schemeClr val="tx2"/>
                </a:solidFill>
                <a:latin typeface="+mn-ea"/>
                <a:ea typeface="+mn-ea"/>
              </a:rPr>
              <a:t>이를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 계속 이해해보라고 말하는 이유는 무엇일까요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?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3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2411760" y="2366145"/>
            <a:ext cx="5688632" cy="37991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53082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24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400" b="1" dirty="0" err="1" smtClean="0">
                <a:solidFill>
                  <a:srgbClr val="144698"/>
                </a:solidFill>
              </a:rPr>
              <a:t>이는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사고뭉치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내용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482809" cy="129266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</a:rPr>
              <a:t>선생님께서는 순서도 안 지키고 방해만 하는 </a:t>
            </a:r>
            <a:r>
              <a:rPr lang="ko-KR" altLang="en-US" sz="20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600" b="1" dirty="0" err="1" smtClean="0">
                <a:solidFill>
                  <a:schemeClr val="tx2"/>
                </a:solidFill>
                <a:latin typeface="+mn-ea"/>
                <a:ea typeface="+mn-ea"/>
              </a:rPr>
              <a:t>이를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 무시하거나 모른 척 하는 것은 좋은 방법이 아니라고 말씀하셨습니다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선생님은 왜 그렇게 말씀하셨을까요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?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4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2411760" y="3044411"/>
            <a:ext cx="5688632" cy="31208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1277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24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96" y="1928834"/>
            <a:ext cx="2425048" cy="2572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4644008" y="3603636"/>
            <a:ext cx="3384376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2000" b="1" dirty="0" err="1" smtClean="0">
                <a:solidFill>
                  <a:srgbClr val="144698"/>
                </a:solidFill>
              </a:rPr>
              <a:t>이는</a:t>
            </a:r>
            <a:r>
              <a:rPr lang="ko-KR" altLang="en-US" sz="2000" b="1" dirty="0" smtClean="0">
                <a:solidFill>
                  <a:srgbClr val="144698"/>
                </a:solidFill>
              </a:rPr>
              <a:t> 사고뭉치</a:t>
            </a:r>
            <a:endParaRPr lang="en-US" altLang="ko-KR" sz="2000" b="1" dirty="0" smtClean="0">
              <a:solidFill>
                <a:srgbClr val="144698"/>
              </a:solidFill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4644008" y="4078966"/>
            <a:ext cx="3384376" cy="64633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제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endParaRPr lang="en-US" altLang="ko-KR" sz="2400" b="1" dirty="0" smtClean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9216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400" b="1" dirty="0" err="1" smtClean="0">
                <a:solidFill>
                  <a:srgbClr val="144698"/>
                </a:solidFill>
              </a:rPr>
              <a:t>이는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사고뭉치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grpSp>
        <p:nvGrpSpPr>
          <p:cNvPr id="23" name="그룹 2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24" name="타원 23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1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6" name="제목 1"/>
          <p:cNvSpPr txBox="1">
            <a:spLocks/>
          </p:cNvSpPr>
          <p:nvPr/>
        </p:nvSpPr>
        <p:spPr>
          <a:xfrm>
            <a:off x="2337663" y="1751749"/>
            <a:ext cx="6554817" cy="147732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600" b="1" dirty="0" err="1" smtClean="0">
                <a:solidFill>
                  <a:schemeClr val="tx2"/>
                </a:solidFill>
                <a:latin typeface="+mn-ea"/>
                <a:ea typeface="+mn-ea"/>
              </a:rPr>
              <a:t>이를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 어떻게 대해야 하는지 친구들의 생각이 모두 다릅니다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영상 속에 나온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유진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이와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희수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의 의견을 생각하며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err="1" smtClean="0">
                <a:solidFill>
                  <a:schemeClr val="tx2"/>
                </a:solidFill>
                <a:latin typeface="+mn-ea"/>
                <a:ea typeface="+mn-ea"/>
              </a:rPr>
              <a:t>모둠별로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r>
              <a:rPr lang="ko-KR" altLang="en-US" sz="2000" b="1" dirty="0" smtClean="0">
                <a:solidFill>
                  <a:srgbClr val="1F497D"/>
                </a:solidFill>
                <a:effectLst>
                  <a:outerShdw blurRad="38100" dist="38100" dir="2700000" algn="tl">
                    <a:srgbClr val="C0504D">
                      <a:alpha val="43000"/>
                    </a:srgbClr>
                  </a:outerShdw>
                </a:effectLst>
                <a:cs typeface="+mn-cs"/>
              </a:rPr>
              <a:t>유진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이와 </a:t>
            </a:r>
            <a:r>
              <a:rPr lang="ko-KR" altLang="en-US" sz="2000" b="1" dirty="0">
                <a:solidFill>
                  <a:srgbClr val="1F497D"/>
                </a:solidFill>
                <a:effectLst>
                  <a:outerShdw blurRad="38100" dist="38100" dir="2700000" algn="tl">
                    <a:srgbClr val="C0504D">
                      <a:alpha val="43000"/>
                    </a:srgbClr>
                  </a:outerShdw>
                </a:effectLst>
                <a:cs typeface="+mn-cs"/>
              </a:rPr>
              <a:t>희수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의 입장이 되어 발표해 봅시다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.  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6603" y="3504997"/>
            <a:ext cx="2980584" cy="1677083"/>
          </a:xfrm>
          <a:prstGeom prst="rect">
            <a:avLst/>
          </a:prstGeom>
          <a:noFill/>
          <a:ln>
            <a:noFill/>
          </a:ln>
          <a:effectLst>
            <a:outerShdw blurRad="50800" dist="88900" dir="2700000" algn="ctr" rotWithShape="0">
              <a:schemeClr val="bg1">
                <a:lumMod val="8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모서리가 둥근 사각형 설명선 9"/>
          <p:cNvSpPr/>
          <p:nvPr/>
        </p:nvSpPr>
        <p:spPr>
          <a:xfrm flipH="1">
            <a:off x="831172" y="3278522"/>
            <a:ext cx="2136966" cy="1443107"/>
          </a:xfrm>
          <a:prstGeom prst="wedgeRoundRectCallou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892850" y="3340149"/>
            <a:ext cx="21454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  <a:latin typeface="+mn-ea"/>
              </a:rPr>
              <a:t>유진 </a:t>
            </a:r>
            <a:r>
              <a:rPr lang="en-US" altLang="ko-KR" sz="1400" b="1" dirty="0" smtClean="0">
                <a:solidFill>
                  <a:srgbClr val="144698"/>
                </a:solidFill>
                <a:latin typeface="+mn-ea"/>
              </a:rPr>
              <a:t>: </a:t>
            </a:r>
            <a:r>
              <a:rPr lang="ko-KR" altLang="en-US" sz="1400" b="1" dirty="0" smtClean="0">
                <a:solidFill>
                  <a:srgbClr val="144698"/>
                </a:solidFill>
                <a:latin typeface="+mn-ea"/>
              </a:rPr>
              <a:t>다른 친구를 방해하는 것은 나쁜 행동인데 무조건 이해해 주는 것은 아니라고 생각해</a:t>
            </a:r>
            <a:r>
              <a:rPr lang="en-US" altLang="ko-KR" sz="1400" b="1" dirty="0" smtClean="0">
                <a:solidFill>
                  <a:srgbClr val="144698"/>
                </a:solidFill>
                <a:latin typeface="+mn-ea"/>
              </a:rPr>
              <a:t>.</a:t>
            </a:r>
            <a:endParaRPr lang="ko-KR" altLang="en-US" sz="1400" dirty="0"/>
          </a:p>
        </p:txBody>
      </p:sp>
      <p:sp>
        <p:nvSpPr>
          <p:cNvPr id="13" name="모서리가 둥근 사각형 설명선 12"/>
          <p:cNvSpPr/>
          <p:nvPr/>
        </p:nvSpPr>
        <p:spPr>
          <a:xfrm>
            <a:off x="6612139" y="3276510"/>
            <a:ext cx="2139340" cy="1443107"/>
          </a:xfrm>
          <a:prstGeom prst="wedgeRoundRectCallou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6675004" y="3338137"/>
            <a:ext cx="2145468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400" b="1" dirty="0" smtClean="0">
                <a:solidFill>
                  <a:srgbClr val="144698"/>
                </a:solidFill>
                <a:latin typeface="+mn-ea"/>
              </a:rPr>
              <a:t>희수 </a:t>
            </a:r>
            <a:r>
              <a:rPr lang="en-US" altLang="ko-KR" sz="1400" b="1" dirty="0" smtClean="0">
                <a:solidFill>
                  <a:srgbClr val="144698"/>
                </a:solidFill>
                <a:latin typeface="+mn-ea"/>
              </a:rPr>
              <a:t>: </a:t>
            </a:r>
            <a:r>
              <a:rPr lang="ko-KR" altLang="en-US" sz="1400" b="1" dirty="0" smtClean="0">
                <a:solidFill>
                  <a:srgbClr val="144698"/>
                </a:solidFill>
                <a:latin typeface="+mn-ea"/>
              </a:rPr>
              <a:t>일부러 그러는 것이 아니니 우리가 이해해주어야 해</a:t>
            </a:r>
            <a:r>
              <a:rPr lang="en-US" altLang="ko-KR" sz="1400" b="1" dirty="0" smtClean="0">
                <a:solidFill>
                  <a:srgbClr val="144698"/>
                </a:solidFill>
                <a:latin typeface="+mn-ea"/>
              </a:rPr>
              <a:t>. </a:t>
            </a:r>
            <a:endParaRPr lang="ko-KR" altLang="en-US" sz="1400" dirty="0"/>
          </a:p>
        </p:txBody>
      </p:sp>
      <p:sp>
        <p:nvSpPr>
          <p:cNvPr id="17" name="모서리가 둥근 사각형 설명선 16"/>
          <p:cNvSpPr/>
          <p:nvPr/>
        </p:nvSpPr>
        <p:spPr>
          <a:xfrm flipH="1" flipV="1">
            <a:off x="1908439" y="5532142"/>
            <a:ext cx="2735569" cy="1065210"/>
          </a:xfrm>
          <a:prstGeom prst="wedgeRoundRectCallou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8" name="모서리가 둥근 사각형 설명선 17"/>
          <p:cNvSpPr/>
          <p:nvPr/>
        </p:nvSpPr>
        <p:spPr>
          <a:xfrm flipV="1">
            <a:off x="4860032" y="5532142"/>
            <a:ext cx="2781700" cy="1065210"/>
          </a:xfrm>
          <a:prstGeom prst="wedgeRoundRectCallou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13828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9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50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25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build="p"/>
      <p:bldP spid="10" grpId="0" animBg="1"/>
      <p:bldP spid="11" grpId="0" build="p"/>
      <p:bldP spid="13" grpId="0" animBg="1"/>
      <p:bldP spid="14" grpId="0" build="p"/>
      <p:bldP spid="17" grpId="0" animBg="1"/>
      <p:bldP spid="18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400" b="1" dirty="0" err="1" smtClean="0">
                <a:solidFill>
                  <a:srgbClr val="144698"/>
                </a:solidFill>
              </a:rPr>
              <a:t>이는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사고뭉치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482809" cy="129266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600" b="1" dirty="0" err="1" smtClean="0">
                <a:solidFill>
                  <a:schemeClr val="tx2"/>
                </a:solidFill>
                <a:latin typeface="+mn-ea"/>
                <a:ea typeface="+mn-ea"/>
              </a:rPr>
              <a:t>이처럼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 수업시간에 계속 다른 생각이 떠오른다면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나는 어떻게 행동하게 될까요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예상되는 나의 행동들과 문제들을 생각해 봅시다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2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2411760" y="3140968"/>
            <a:ext cx="5688632" cy="30243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제목 1"/>
          <p:cNvSpPr txBox="1">
            <a:spLocks/>
          </p:cNvSpPr>
          <p:nvPr/>
        </p:nvSpPr>
        <p:spPr>
          <a:xfrm>
            <a:off x="2483768" y="3212976"/>
            <a:ext cx="5400600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600" b="1" dirty="0" smtClean="0">
                <a:solidFill>
                  <a:srgbClr val="144698"/>
                </a:solidFill>
                <a:latin typeface="+mn-ea"/>
                <a:ea typeface="+mn-ea"/>
              </a:rPr>
              <a:t>예상되는 나의 행동 </a:t>
            </a:r>
            <a:r>
              <a:rPr lang="en-US" altLang="ko-KR" sz="1600" b="1" dirty="0" smtClean="0">
                <a:solidFill>
                  <a:srgbClr val="144698"/>
                </a:solidFill>
                <a:latin typeface="+mn-ea"/>
                <a:ea typeface="+mn-ea"/>
              </a:rPr>
              <a:t>: </a:t>
            </a:r>
          </a:p>
        </p:txBody>
      </p:sp>
      <p:sp>
        <p:nvSpPr>
          <p:cNvPr id="10" name="제목 1"/>
          <p:cNvSpPr txBox="1">
            <a:spLocks/>
          </p:cNvSpPr>
          <p:nvPr/>
        </p:nvSpPr>
        <p:spPr>
          <a:xfrm>
            <a:off x="2483768" y="4509120"/>
            <a:ext cx="5400600" cy="46166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1600" b="1" dirty="0" smtClean="0">
                <a:solidFill>
                  <a:srgbClr val="144698"/>
                </a:solidFill>
                <a:latin typeface="+mn-ea"/>
                <a:ea typeface="+mn-ea"/>
              </a:rPr>
              <a:t>이런 행동으로 인해 생기는 문제들 </a:t>
            </a:r>
            <a:r>
              <a:rPr lang="en-US" altLang="ko-KR" sz="1600" b="1" dirty="0" smtClean="0">
                <a:solidFill>
                  <a:srgbClr val="144698"/>
                </a:solidFill>
                <a:latin typeface="+mn-ea"/>
                <a:ea typeface="+mn-ea"/>
              </a:rPr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val="2734863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24" grpId="0" animBg="1"/>
      <p:bldP spid="9" grpId="0"/>
      <p:bldP spid="1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400" b="1" dirty="0" err="1" smtClean="0">
                <a:solidFill>
                  <a:srgbClr val="144698"/>
                </a:solidFill>
              </a:rPr>
              <a:t>이는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사고뭉치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626825" cy="1245021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</a:rPr>
              <a:t>내가 만약 </a:t>
            </a:r>
            <a:r>
              <a:rPr lang="ko-KR" altLang="en-US" sz="20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600" b="1" dirty="0" err="1" smtClean="0">
                <a:solidFill>
                  <a:schemeClr val="tx2"/>
                </a:solidFill>
                <a:latin typeface="+mn-ea"/>
                <a:ea typeface="+mn-ea"/>
              </a:rPr>
              <a:t>이처럼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 머릿속이 복잡하여 다른 것에 집중하기 힘들고 짜증이 날 때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반 친구들이 나를 이상하게 생각하고 무시한다면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어떤 기분이 들까요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3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4" name="직사각형 23"/>
          <p:cNvSpPr/>
          <p:nvPr/>
        </p:nvSpPr>
        <p:spPr>
          <a:xfrm>
            <a:off x="2411760" y="3140968"/>
            <a:ext cx="5688632" cy="30243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2">
                <a:lumMod val="40000"/>
                <a:lumOff val="60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734032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24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400" b="1" dirty="0" err="1" smtClean="0">
                <a:solidFill>
                  <a:srgbClr val="144698"/>
                </a:solidFill>
              </a:rPr>
              <a:t>이는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사고뭉치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522958"/>
            <a:ext cx="6626825" cy="92333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</a:rPr>
              <a:t>내가 </a:t>
            </a:r>
            <a:r>
              <a:rPr lang="ko-KR" altLang="en-US" sz="2000" b="1" dirty="0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이 짝이라면 </a:t>
            </a:r>
            <a:r>
              <a:rPr lang="ko-KR" altLang="en-US" sz="2000" b="1" dirty="0" err="1" smtClean="0">
                <a:solidFill>
                  <a:srgbClr val="1F497D"/>
                </a:solidFill>
                <a:effectLst>
                  <a:outerShdw blurRad="38100" dist="38100" dir="2700000" algn="tl">
                    <a:srgbClr val="C0504D">
                      <a:alpha val="43000"/>
                    </a:srgbClr>
                  </a:outerShdw>
                </a:effectLst>
                <a:cs typeface="+mn-cs"/>
              </a:rPr>
              <a:t>진정</a:t>
            </a:r>
            <a:r>
              <a:rPr lang="ko-KR" altLang="en-US" sz="1600" b="1" dirty="0" err="1" smtClean="0">
                <a:solidFill>
                  <a:schemeClr val="tx2"/>
                </a:solidFill>
                <a:latin typeface="+mn-ea"/>
                <a:ea typeface="+mn-ea"/>
              </a:rPr>
              <a:t>이를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 어떻게 도와줄 수 있을까요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? </a:t>
            </a: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상황에 따라 필요한 도움이나 배려를 생각해 봅시다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1075000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4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9" name="그룹 8"/>
          <p:cNvGrpSpPr/>
          <p:nvPr/>
        </p:nvGrpSpPr>
        <p:grpSpPr>
          <a:xfrm>
            <a:off x="2411760" y="2608398"/>
            <a:ext cx="1728192" cy="1162626"/>
            <a:chOff x="1904675" y="2990622"/>
            <a:chExt cx="1728192" cy="1162626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10" name="직사각형 9"/>
            <p:cNvSpPr/>
            <p:nvPr/>
          </p:nvSpPr>
          <p:spPr>
            <a:xfrm>
              <a:off x="1904675" y="2990622"/>
              <a:ext cx="1728192" cy="1162626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1951049" y="3137584"/>
              <a:ext cx="1609810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 err="1" smtClean="0">
                  <a:solidFill>
                    <a:srgbClr val="144698"/>
                  </a:solidFill>
                </a:rPr>
                <a:t>진정이가</a:t>
              </a:r>
              <a:endParaRPr lang="en-US" altLang="ko-KR" sz="1500" b="1" dirty="0" smtClean="0">
                <a:solidFill>
                  <a:srgbClr val="144698"/>
                </a:solidFill>
              </a:endParaRPr>
            </a:p>
            <a:p>
              <a:r>
                <a:rPr lang="ko-KR" altLang="en-US" sz="1500" b="1" dirty="0" smtClean="0">
                  <a:solidFill>
                    <a:srgbClr val="144698"/>
                  </a:solidFill>
                </a:rPr>
                <a:t> </a:t>
              </a:r>
              <a:endParaRPr lang="en-US" altLang="ko-KR" sz="1500" b="1" dirty="0" smtClean="0">
                <a:solidFill>
                  <a:srgbClr val="144698"/>
                </a:solidFill>
              </a:endParaRPr>
            </a:p>
            <a:p>
              <a:r>
                <a:rPr lang="ko-KR" altLang="en-US" sz="1500" b="1" dirty="0" smtClean="0">
                  <a:solidFill>
                    <a:srgbClr val="144698"/>
                  </a:solidFill>
                </a:rPr>
                <a:t>친구들과 함께 놀 수 있도록</a:t>
              </a:r>
              <a:endParaRPr lang="en-US" altLang="ko-KR" sz="1500" b="1" dirty="0" smtClean="0">
                <a:solidFill>
                  <a:srgbClr val="144698"/>
                </a:solidFill>
              </a:endParaRPr>
            </a:p>
          </p:txBody>
        </p:sp>
      </p:grpSp>
      <p:sp>
        <p:nvSpPr>
          <p:cNvPr id="18" name="직사각형 17"/>
          <p:cNvSpPr/>
          <p:nvPr/>
        </p:nvSpPr>
        <p:spPr>
          <a:xfrm>
            <a:off x="5103560" y="2492896"/>
            <a:ext cx="3356872" cy="36004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28" name="그룹 27"/>
          <p:cNvGrpSpPr/>
          <p:nvPr/>
        </p:nvGrpSpPr>
        <p:grpSpPr>
          <a:xfrm>
            <a:off x="2411760" y="4149717"/>
            <a:ext cx="1800200" cy="1150025"/>
            <a:chOff x="1904675" y="2990621"/>
            <a:chExt cx="1800200" cy="1150025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9" name="직사각형 28"/>
            <p:cNvSpPr/>
            <p:nvPr/>
          </p:nvSpPr>
          <p:spPr>
            <a:xfrm>
              <a:off x="1904675" y="2990621"/>
              <a:ext cx="1728192" cy="1150025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1951049" y="3124983"/>
              <a:ext cx="1753826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 err="1" smtClean="0">
                  <a:solidFill>
                    <a:srgbClr val="144698"/>
                  </a:solidFill>
                </a:rPr>
                <a:t>진정이가</a:t>
              </a:r>
              <a:endParaRPr lang="en-US" altLang="ko-KR" sz="1500" b="1" dirty="0" smtClean="0">
                <a:solidFill>
                  <a:srgbClr val="144698"/>
                </a:solidFill>
              </a:endParaRPr>
            </a:p>
            <a:p>
              <a:r>
                <a:rPr lang="ko-KR" altLang="en-US" sz="1500" b="1" dirty="0" smtClean="0">
                  <a:solidFill>
                    <a:srgbClr val="144698"/>
                  </a:solidFill>
                </a:rPr>
                <a:t> </a:t>
              </a:r>
              <a:endParaRPr lang="en-US" altLang="ko-KR" sz="1500" b="1" dirty="0" smtClean="0">
                <a:solidFill>
                  <a:srgbClr val="144698"/>
                </a:solidFill>
              </a:endParaRPr>
            </a:p>
            <a:p>
              <a:r>
                <a:rPr lang="ko-KR" altLang="en-US" sz="1500" b="1" dirty="0" smtClean="0">
                  <a:solidFill>
                    <a:srgbClr val="144698"/>
                  </a:solidFill>
                </a:rPr>
                <a:t>수업에 집중할 수 있도록</a:t>
              </a:r>
              <a:endParaRPr lang="en-US" altLang="ko-KR" sz="1500" b="1" dirty="0" smtClean="0">
                <a:solidFill>
                  <a:srgbClr val="144698"/>
                </a:solidFill>
              </a:endParaRPr>
            </a:p>
          </p:txBody>
        </p:sp>
      </p:grpSp>
      <p:sp>
        <p:nvSpPr>
          <p:cNvPr id="22" name="직사각형 21"/>
          <p:cNvSpPr/>
          <p:nvPr/>
        </p:nvSpPr>
        <p:spPr>
          <a:xfrm>
            <a:off x="5103560" y="2981571"/>
            <a:ext cx="3356872" cy="36004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직사각형 23"/>
          <p:cNvSpPr/>
          <p:nvPr/>
        </p:nvSpPr>
        <p:spPr>
          <a:xfrm>
            <a:off x="5103560" y="3471674"/>
            <a:ext cx="3356872" cy="36004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직사각형 24"/>
          <p:cNvSpPr/>
          <p:nvPr/>
        </p:nvSpPr>
        <p:spPr>
          <a:xfrm>
            <a:off x="5103560" y="4077072"/>
            <a:ext cx="3356872" cy="36004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7" name="직사각형 26"/>
          <p:cNvSpPr/>
          <p:nvPr/>
        </p:nvSpPr>
        <p:spPr>
          <a:xfrm>
            <a:off x="5103560" y="4565747"/>
            <a:ext cx="3356872" cy="36004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직사각형 34"/>
          <p:cNvSpPr/>
          <p:nvPr/>
        </p:nvSpPr>
        <p:spPr>
          <a:xfrm>
            <a:off x="5103560" y="5055850"/>
            <a:ext cx="3356872" cy="36004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6" name="그룹 35"/>
          <p:cNvGrpSpPr/>
          <p:nvPr/>
        </p:nvGrpSpPr>
        <p:grpSpPr>
          <a:xfrm>
            <a:off x="2411760" y="5558855"/>
            <a:ext cx="1800200" cy="1150025"/>
            <a:chOff x="1904675" y="2990621"/>
            <a:chExt cx="1800200" cy="1150025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37" name="직사각형 36"/>
            <p:cNvSpPr/>
            <p:nvPr/>
          </p:nvSpPr>
          <p:spPr>
            <a:xfrm>
              <a:off x="1904675" y="2990621"/>
              <a:ext cx="1728192" cy="1150025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TextBox 37"/>
            <p:cNvSpPr txBox="1"/>
            <p:nvPr/>
          </p:nvSpPr>
          <p:spPr>
            <a:xfrm>
              <a:off x="1951049" y="3124983"/>
              <a:ext cx="1753826" cy="1015663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 err="1" smtClean="0">
                  <a:solidFill>
                    <a:srgbClr val="144698"/>
                  </a:solidFill>
                </a:rPr>
                <a:t>진정이가</a:t>
              </a:r>
              <a:endParaRPr lang="en-US" altLang="ko-KR" sz="1500" b="1" dirty="0" smtClean="0">
                <a:solidFill>
                  <a:srgbClr val="144698"/>
                </a:solidFill>
              </a:endParaRPr>
            </a:p>
            <a:p>
              <a:r>
                <a:rPr lang="ko-KR" altLang="en-US" sz="1500" b="1" dirty="0" smtClean="0">
                  <a:solidFill>
                    <a:srgbClr val="144698"/>
                  </a:solidFill>
                </a:rPr>
                <a:t> </a:t>
              </a:r>
              <a:endParaRPr lang="en-US" altLang="ko-KR" sz="1500" b="1" dirty="0" smtClean="0">
                <a:solidFill>
                  <a:srgbClr val="144698"/>
                </a:solidFill>
              </a:endParaRPr>
            </a:p>
            <a:p>
              <a:r>
                <a:rPr lang="ko-KR" altLang="en-US" sz="1500" b="1" dirty="0" smtClean="0">
                  <a:solidFill>
                    <a:srgbClr val="144698"/>
                  </a:solidFill>
                </a:rPr>
                <a:t>계속 수업이나 놀이를 방해한다면</a:t>
              </a:r>
              <a:endParaRPr lang="en-US" altLang="ko-KR" sz="1500" b="1" dirty="0" smtClean="0">
                <a:solidFill>
                  <a:srgbClr val="144698"/>
                </a:solidFill>
              </a:endParaRPr>
            </a:p>
          </p:txBody>
        </p:sp>
      </p:grpSp>
      <p:sp>
        <p:nvSpPr>
          <p:cNvPr id="39" name="직사각형 38"/>
          <p:cNvSpPr/>
          <p:nvPr/>
        </p:nvSpPr>
        <p:spPr>
          <a:xfrm>
            <a:off x="5103560" y="5676629"/>
            <a:ext cx="3356872" cy="36004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사각형 39"/>
          <p:cNvSpPr/>
          <p:nvPr/>
        </p:nvSpPr>
        <p:spPr>
          <a:xfrm>
            <a:off x="5103560" y="6165304"/>
            <a:ext cx="3356872" cy="360040"/>
          </a:xfrm>
          <a:prstGeom prst="rect">
            <a:avLst/>
          </a:prstGeom>
          <a:solidFill>
            <a:schemeClr val="bg1"/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34236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2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2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82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7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2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325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4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7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825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  <p:bldP spid="18" grpId="0" animBg="1"/>
      <p:bldP spid="22" grpId="0" animBg="1"/>
      <p:bldP spid="24" grpId="0" animBg="1"/>
      <p:bldP spid="25" grpId="0" animBg="1"/>
      <p:bldP spid="27" grpId="0" animBg="1"/>
      <p:bldP spid="35" grpId="0" animBg="1"/>
      <p:bldP spid="39" grpId="0" animBg="1"/>
      <p:bldP spid="40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464495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400" b="1" dirty="0" err="1" smtClean="0">
                <a:solidFill>
                  <a:srgbClr val="144698"/>
                </a:solidFill>
              </a:rPr>
              <a:t>이는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사고뭉치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-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적용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2337663" y="1751749"/>
            <a:ext cx="6626825" cy="203132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err="1" smtClean="0">
                <a:solidFill>
                  <a:schemeClr val="tx2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600" b="1" dirty="0" err="1" smtClean="0">
                <a:solidFill>
                  <a:schemeClr val="tx2"/>
                </a:solidFill>
                <a:latin typeface="+mn-ea"/>
                <a:ea typeface="+mn-ea"/>
              </a:rPr>
              <a:t>이가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 반 친구들에게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자신의 마음을 전하는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글을 썼습니다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친구의 마음이 담긴 글을 읽고 </a:t>
            </a:r>
            <a:endParaRPr lang="en-US" altLang="ko-KR" sz="16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응원하는 </a:t>
            </a:r>
            <a:r>
              <a:rPr lang="ko-KR" altLang="en-US" sz="1600" b="1" dirty="0" err="1" smtClean="0">
                <a:solidFill>
                  <a:schemeClr val="tx2"/>
                </a:solidFill>
                <a:latin typeface="+mn-ea"/>
                <a:ea typeface="+mn-ea"/>
              </a:rPr>
              <a:t>댓글을</a:t>
            </a:r>
            <a:r>
              <a:rPr lang="ko-KR" altLang="en-US" sz="1600" b="1" dirty="0" smtClean="0">
                <a:solidFill>
                  <a:schemeClr val="tx2"/>
                </a:solidFill>
                <a:latin typeface="+mn-ea"/>
                <a:ea typeface="+mn-ea"/>
              </a:rPr>
              <a:t> 달아 봅시다</a:t>
            </a:r>
            <a:r>
              <a:rPr lang="en-US" altLang="ko-KR" sz="16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grpSp>
        <p:nvGrpSpPr>
          <p:cNvPr id="3" name="그룹 2"/>
          <p:cNvGrpSpPr/>
          <p:nvPr/>
        </p:nvGrpSpPr>
        <p:grpSpPr>
          <a:xfrm>
            <a:off x="1070042" y="1303791"/>
            <a:ext cx="1152128" cy="1152128"/>
            <a:chOff x="1194811" y="1482756"/>
            <a:chExt cx="1152128" cy="1152128"/>
          </a:xfrm>
        </p:grpSpPr>
        <p:sp>
          <p:nvSpPr>
            <p:cNvPr id="16" name="타원 15"/>
            <p:cNvSpPr/>
            <p:nvPr/>
          </p:nvSpPr>
          <p:spPr>
            <a:xfrm>
              <a:off x="1194811" y="1482756"/>
              <a:ext cx="1152128" cy="1152128"/>
            </a:xfrm>
            <a:prstGeom prst="ellipse">
              <a:avLst/>
            </a:prstGeom>
            <a:solidFill>
              <a:schemeClr val="bg1">
                <a:lumMod val="85000"/>
              </a:schemeClr>
            </a:solidFill>
            <a:ln w="1270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1377327" y="1621780"/>
              <a:ext cx="792088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bg1"/>
                  </a:solidFill>
                </a:rPr>
                <a:t>5</a:t>
              </a:r>
              <a:endParaRPr lang="ko-KR" altLang="en-US" sz="5400" b="1" dirty="0">
                <a:solidFill>
                  <a:schemeClr val="bg1"/>
                </a:solidFill>
              </a:endParaRPr>
            </a:p>
          </p:txBody>
        </p:sp>
      </p:grpSp>
      <p:pic>
        <p:nvPicPr>
          <p:cNvPr id="2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2040" y="1879855"/>
            <a:ext cx="3331584" cy="465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452478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6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196" y="1928834"/>
            <a:ext cx="2425048" cy="25724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제목 1"/>
          <p:cNvSpPr txBox="1">
            <a:spLocks/>
          </p:cNvSpPr>
          <p:nvPr/>
        </p:nvSpPr>
        <p:spPr>
          <a:xfrm>
            <a:off x="4644008" y="3603636"/>
            <a:ext cx="3384376" cy="49449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0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2000" b="1" dirty="0" err="1" smtClean="0">
                <a:solidFill>
                  <a:srgbClr val="144698"/>
                </a:solidFill>
              </a:rPr>
              <a:t>이는</a:t>
            </a:r>
            <a:r>
              <a:rPr lang="ko-KR" altLang="en-US" sz="2000" b="1" dirty="0" smtClean="0">
                <a:solidFill>
                  <a:srgbClr val="144698"/>
                </a:solidFill>
              </a:rPr>
              <a:t> 사고뭉치</a:t>
            </a:r>
            <a:endParaRPr lang="en-US" altLang="ko-KR" sz="2000" b="1" dirty="0" smtClean="0">
              <a:solidFill>
                <a:srgbClr val="144698"/>
              </a:solidFill>
            </a:endParaRPr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4644008" y="4172887"/>
            <a:ext cx="3384376" cy="120032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</a:t>
            </a:r>
            <a:endParaRPr lang="en-US" altLang="ko-KR" sz="2400" b="1" dirty="0" smtClean="0">
              <a:solidFill>
                <a:srgbClr val="144698"/>
              </a:solidFill>
              <a:effectLst>
                <a:outerShdw blurRad="38100" dist="38100" dir="2700000" algn="tl">
                  <a:schemeClr val="accent2">
                    <a:alpha val="43000"/>
                  </a:schemeClr>
                </a:outerShdw>
              </a:effectLst>
            </a:endParaRPr>
          </a:p>
          <a:p>
            <a:pPr algn="l">
              <a:lnSpc>
                <a:spcPct val="150000"/>
              </a:lnSpc>
            </a:pPr>
            <a:r>
              <a:rPr lang="ko-KR" altLang="en-US" sz="2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교사용 활동자료</a:t>
            </a:r>
            <a:endParaRPr lang="en-US" altLang="ko-KR" sz="2400" b="1" dirty="0" smtClean="0">
              <a:solidFill>
                <a:srgbClr val="14469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5618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987808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400" b="1" dirty="0" err="1" smtClean="0">
                <a:solidFill>
                  <a:srgbClr val="144698"/>
                </a:solidFill>
              </a:rPr>
              <a:t>이는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사고뭉치  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1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 교사용 활동자료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6" name="제목 1"/>
          <p:cNvSpPr txBox="1">
            <a:spLocks/>
          </p:cNvSpPr>
          <p:nvPr/>
        </p:nvSpPr>
        <p:spPr>
          <a:xfrm>
            <a:off x="2771800" y="1060196"/>
            <a:ext cx="5904656" cy="1432700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AutoNum type="arabicPeriod"/>
            </a:pPr>
            <a:r>
              <a:rPr lang="ko-KR" altLang="en-US" sz="1500" b="1" dirty="0" smtClean="0">
                <a:solidFill>
                  <a:schemeClr val="tx2"/>
                </a:solidFill>
              </a:rPr>
              <a:t>친구들에게 심한 말하기</a:t>
            </a:r>
            <a:r>
              <a:rPr lang="en-US" altLang="ko-KR" sz="1500" b="1" dirty="0" smtClean="0">
                <a:solidFill>
                  <a:schemeClr val="tx2"/>
                </a:solidFill>
              </a:rPr>
              <a:t>, </a:t>
            </a:r>
            <a:r>
              <a:rPr lang="ko-KR" altLang="en-US" sz="1500" b="1" dirty="0" smtClean="0">
                <a:solidFill>
                  <a:schemeClr val="tx2"/>
                </a:solidFill>
              </a:rPr>
              <a:t>수업시간이나 쉬는 시간에 친구들 방해하기</a:t>
            </a:r>
            <a:r>
              <a:rPr lang="en-US" altLang="ko-KR" sz="1500" b="1" dirty="0" smtClean="0">
                <a:solidFill>
                  <a:schemeClr val="tx2"/>
                </a:solidFill>
              </a:rPr>
              <a:t>, </a:t>
            </a:r>
            <a:r>
              <a:rPr lang="ko-KR" altLang="en-US" sz="1500" b="1" dirty="0" smtClean="0">
                <a:solidFill>
                  <a:schemeClr val="tx2"/>
                </a:solidFill>
              </a:rPr>
              <a:t>친구들이 게임 할 때 방해하기 등</a:t>
            </a:r>
            <a:endParaRPr lang="en-US" altLang="ko-KR" sz="1500" b="1" dirty="0" smtClean="0">
              <a:solidFill>
                <a:schemeClr val="tx2"/>
              </a:solidFill>
            </a:endParaRPr>
          </a:p>
          <a:p>
            <a:pPr marL="342900" indent="-342900" algn="l">
              <a:lnSpc>
                <a:spcPct val="150000"/>
              </a:lnSpc>
              <a:buAutoNum type="arabicPeriod"/>
            </a:pPr>
            <a:r>
              <a:rPr lang="en-US" altLang="ko-KR" sz="1500" b="1" dirty="0" smtClean="0">
                <a:solidFill>
                  <a:schemeClr val="tx2"/>
                </a:solidFill>
                <a:latin typeface="+mn-ea"/>
                <a:ea typeface="+mn-ea"/>
              </a:rPr>
              <a:t>20</a:t>
            </a:r>
            <a:r>
              <a:rPr lang="ko-KR" altLang="en-US" sz="1500" b="1" dirty="0" smtClean="0">
                <a:solidFill>
                  <a:schemeClr val="tx2"/>
                </a:solidFill>
                <a:latin typeface="+mn-ea"/>
                <a:ea typeface="+mn-ea"/>
              </a:rPr>
              <a:t>초마다 다른 생각들이 계속 떠올라 머릿속이 복잡해져서</a:t>
            </a:r>
            <a:endParaRPr lang="en-US" altLang="ko-KR" sz="15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algn="l">
              <a:lnSpc>
                <a:spcPct val="150000"/>
              </a:lnSpc>
            </a:pPr>
            <a:r>
              <a:rPr lang="en-US" altLang="ko-KR" sz="1500" b="1" dirty="0" smtClean="0">
                <a:solidFill>
                  <a:schemeClr val="tx2"/>
                </a:solidFill>
                <a:latin typeface="+mn-ea"/>
                <a:ea typeface="+mn-ea"/>
              </a:rPr>
              <a:t>3-4. </a:t>
            </a:r>
            <a:r>
              <a:rPr lang="ko-KR" altLang="en-US" sz="1500" b="1" dirty="0" smtClean="0">
                <a:solidFill>
                  <a:schemeClr val="tx2"/>
                </a:solidFill>
                <a:latin typeface="+mn-ea"/>
                <a:ea typeface="+mn-ea"/>
              </a:rPr>
              <a:t>화난 표정</a:t>
            </a:r>
            <a:r>
              <a:rPr lang="en-US" altLang="ko-KR" sz="15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500" b="1" dirty="0" smtClean="0">
                <a:solidFill>
                  <a:schemeClr val="tx2"/>
                </a:solidFill>
                <a:latin typeface="+mn-ea"/>
                <a:ea typeface="+mn-ea"/>
              </a:rPr>
              <a:t>우는 표정</a:t>
            </a:r>
            <a:r>
              <a:rPr lang="en-US" altLang="ko-KR" sz="15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500" b="1" dirty="0" smtClean="0">
                <a:solidFill>
                  <a:schemeClr val="tx2"/>
                </a:solidFill>
                <a:latin typeface="+mn-ea"/>
                <a:ea typeface="+mn-ea"/>
              </a:rPr>
              <a:t>시무룩한 표정</a:t>
            </a:r>
            <a:endParaRPr lang="en-US" altLang="ko-KR" sz="15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1098032" y="1152796"/>
            <a:ext cx="1169712" cy="1337617"/>
            <a:chOff x="1868267" y="2990621"/>
            <a:chExt cx="1169712" cy="1337617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0" name="직사각형 19"/>
            <p:cNvSpPr/>
            <p:nvPr/>
          </p:nvSpPr>
          <p:spPr>
            <a:xfrm>
              <a:off x="1904675" y="2990621"/>
              <a:ext cx="1133304" cy="1337617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951049" y="3852252"/>
              <a:ext cx="673706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 smtClean="0">
                  <a:solidFill>
                    <a:srgbClr val="144698"/>
                  </a:solidFill>
                </a:rPr>
                <a:t>내용</a:t>
              </a:r>
              <a:endParaRPr lang="en-US" altLang="ko-KR" sz="15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868267" y="3010873"/>
              <a:ext cx="540464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accent1"/>
                  </a:solidFill>
                </a:rPr>
                <a:t>1</a:t>
              </a:r>
              <a:endParaRPr lang="ko-KR" altLang="en-US" sz="54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1134440" y="3007420"/>
            <a:ext cx="1133304" cy="1337617"/>
            <a:chOff x="1904675" y="2990621"/>
            <a:chExt cx="1133304" cy="1337617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7" name="직사각형 26"/>
            <p:cNvSpPr/>
            <p:nvPr/>
          </p:nvSpPr>
          <p:spPr>
            <a:xfrm>
              <a:off x="1904675" y="2990621"/>
              <a:ext cx="1133304" cy="1337617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951049" y="3881106"/>
              <a:ext cx="817722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 smtClean="0">
                  <a:solidFill>
                    <a:srgbClr val="144698"/>
                  </a:solidFill>
                </a:rPr>
                <a:t>적용</a:t>
              </a:r>
              <a:endParaRPr lang="en-US" altLang="ko-KR" sz="15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949067" y="3002854"/>
              <a:ext cx="540464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accent1"/>
                  </a:solidFill>
                </a:rPr>
                <a:t>2</a:t>
              </a:r>
              <a:endParaRPr lang="ko-KR" altLang="en-US" sz="54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30" name="제목 1"/>
          <p:cNvSpPr txBox="1">
            <a:spLocks/>
          </p:cNvSpPr>
          <p:nvPr/>
        </p:nvSpPr>
        <p:spPr>
          <a:xfrm>
            <a:off x="2771800" y="2882606"/>
            <a:ext cx="5904656" cy="2125197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AutoNum type="arabicPeriod"/>
            </a:pPr>
            <a:r>
              <a:rPr lang="ko-KR" altLang="en-US" sz="1500" b="1" dirty="0" smtClean="0">
                <a:solidFill>
                  <a:schemeClr val="tx2"/>
                </a:solidFill>
                <a:latin typeface="+mn-ea"/>
                <a:ea typeface="+mn-ea"/>
              </a:rPr>
              <a:t>나와 짝 또는 장애학생이 잘하는 것을 찾아 누구나 장점을 갖고 있다는 것을 알도록 한다</a:t>
            </a:r>
            <a:r>
              <a:rPr lang="en-US" altLang="ko-KR" sz="15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  <a:p>
            <a:pPr marL="342900" indent="-342900" algn="l">
              <a:lnSpc>
                <a:spcPct val="150000"/>
              </a:lnSpc>
              <a:buAutoNum type="arabicPeriod"/>
            </a:pPr>
            <a:r>
              <a:rPr lang="ko-KR" altLang="en-US" sz="1500" b="1" dirty="0" smtClean="0">
                <a:solidFill>
                  <a:schemeClr val="tx2"/>
                </a:solidFill>
                <a:latin typeface="+mn-ea"/>
                <a:ea typeface="+mn-ea"/>
              </a:rPr>
              <a:t>친구를 잘 도와주겠다는 다짐의 내용도 좋지만 </a:t>
            </a:r>
            <a:r>
              <a:rPr lang="en-US" altLang="ko-KR" sz="1500" b="1" dirty="0" smtClean="0">
                <a:solidFill>
                  <a:schemeClr val="tx2"/>
                </a:solidFill>
                <a:latin typeface="+mn-ea"/>
                <a:ea typeface="+mn-ea"/>
              </a:rPr>
              <a:t/>
            </a:r>
            <a:br>
              <a:rPr lang="en-US" altLang="ko-KR" sz="1500" b="1" dirty="0" smtClean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ko-KR" altLang="en-US" sz="1500" b="1" dirty="0" smtClean="0">
                <a:solidFill>
                  <a:schemeClr val="tx2"/>
                </a:solidFill>
                <a:latin typeface="+mn-ea"/>
                <a:ea typeface="+mn-ea"/>
              </a:rPr>
              <a:t>이는 문제를 통해 그 동안 장애 친구에게 궁금했던 점이나 </a:t>
            </a:r>
            <a:r>
              <a:rPr lang="en-US" altLang="ko-KR" sz="1500" b="1" dirty="0" smtClean="0">
                <a:solidFill>
                  <a:schemeClr val="tx2"/>
                </a:solidFill>
                <a:latin typeface="+mn-ea"/>
                <a:ea typeface="+mn-ea"/>
              </a:rPr>
              <a:t/>
            </a:r>
            <a:br>
              <a:rPr lang="en-US" altLang="ko-KR" sz="1500" b="1" dirty="0" smtClean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ko-KR" altLang="en-US" sz="1500" b="1" dirty="0" smtClean="0">
                <a:solidFill>
                  <a:schemeClr val="tx2"/>
                </a:solidFill>
                <a:latin typeface="+mn-ea"/>
                <a:ea typeface="+mn-ea"/>
              </a:rPr>
              <a:t>쌓였던 감정들을 자연스레 표현하도록 한다</a:t>
            </a:r>
            <a:r>
              <a:rPr lang="en-US" altLang="ko-KR" sz="15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  <a:p>
            <a:pPr marL="342900" indent="-342900" algn="l">
              <a:lnSpc>
                <a:spcPct val="150000"/>
              </a:lnSpc>
              <a:buAutoNum type="arabicPeriod"/>
            </a:pPr>
            <a:r>
              <a:rPr lang="en-US" altLang="ko-KR" sz="1500" b="1" dirty="0" smtClean="0">
                <a:solidFill>
                  <a:schemeClr val="tx2"/>
                </a:solidFill>
                <a:latin typeface="+mn-ea"/>
                <a:ea typeface="+mn-ea"/>
              </a:rPr>
              <a:t> </a:t>
            </a:r>
          </a:p>
        </p:txBody>
      </p:sp>
      <p:sp>
        <p:nvSpPr>
          <p:cNvPr id="31" name="제목 1"/>
          <p:cNvSpPr txBox="1">
            <a:spLocks/>
          </p:cNvSpPr>
          <p:nvPr/>
        </p:nvSpPr>
        <p:spPr>
          <a:xfrm>
            <a:off x="3079088" y="4575680"/>
            <a:ext cx="5904656" cy="216982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+mj-lt"/>
              <a:buAutoNum type="arabicParenR"/>
            </a:pPr>
            <a:r>
              <a:rPr lang="ko-KR" altLang="en-US" sz="1500" b="1" dirty="0" smtClean="0">
                <a:solidFill>
                  <a:schemeClr val="tx2"/>
                </a:solidFill>
                <a:latin typeface="+mn-ea"/>
                <a:ea typeface="+mn-ea"/>
              </a:rPr>
              <a:t>이해해주고 무시하지 않는다</a:t>
            </a:r>
            <a:r>
              <a:rPr lang="en-US" altLang="ko-KR" sz="15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  <a:r>
              <a:rPr lang="ko-KR" altLang="en-US" sz="1500" b="1" dirty="0" smtClean="0">
                <a:solidFill>
                  <a:schemeClr val="tx2"/>
                </a:solidFill>
                <a:latin typeface="+mn-ea"/>
                <a:ea typeface="+mn-ea"/>
              </a:rPr>
              <a:t>먼저 함께 놀자고 말한다</a:t>
            </a:r>
            <a:r>
              <a:rPr lang="en-US" altLang="ko-KR" sz="15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  <a:br>
              <a:rPr lang="en-US" altLang="ko-KR" sz="1500" b="1" dirty="0" smtClean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ko-KR" altLang="en-US" sz="1500" b="1" dirty="0" smtClean="0">
                <a:solidFill>
                  <a:schemeClr val="tx2"/>
                </a:solidFill>
                <a:latin typeface="+mn-ea"/>
                <a:ea typeface="+mn-ea"/>
              </a:rPr>
              <a:t>게임 방법을 친절하게 알려준다</a:t>
            </a:r>
            <a:r>
              <a:rPr lang="en-US" altLang="ko-KR" sz="15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arenR"/>
            </a:pPr>
            <a:r>
              <a:rPr lang="ko-KR" altLang="en-US" sz="1500" b="1" dirty="0" smtClean="0">
                <a:solidFill>
                  <a:schemeClr val="tx2"/>
                </a:solidFill>
                <a:latin typeface="+mn-ea"/>
                <a:ea typeface="+mn-ea"/>
              </a:rPr>
              <a:t>수업에 집중할 수 있도록 </a:t>
            </a:r>
            <a:r>
              <a:rPr lang="en-US" altLang="ko-KR" sz="1500" b="1" dirty="0" smtClean="0">
                <a:solidFill>
                  <a:schemeClr val="tx2"/>
                </a:solidFill>
                <a:latin typeface="+mn-ea"/>
                <a:ea typeface="+mn-ea"/>
              </a:rPr>
              <a:t>: </a:t>
            </a:r>
            <a:r>
              <a:rPr lang="en-US" altLang="ko-KR" sz="1500" b="1" dirty="0">
                <a:solidFill>
                  <a:schemeClr val="tx2"/>
                </a:solidFill>
                <a:latin typeface="+mn-ea"/>
                <a:ea typeface="+mn-ea"/>
              </a:rPr>
              <a:t/>
            </a:r>
            <a:br>
              <a:rPr lang="en-US" altLang="ko-KR" sz="1500" b="1" dirty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ko-KR" altLang="en-US" sz="1500" b="1" dirty="0" smtClean="0">
                <a:solidFill>
                  <a:schemeClr val="tx2"/>
                </a:solidFill>
                <a:latin typeface="+mn-ea"/>
                <a:ea typeface="+mn-ea"/>
              </a:rPr>
              <a:t>참아보려고 노력한다</a:t>
            </a:r>
            <a:r>
              <a:rPr lang="en-US" altLang="ko-KR" sz="15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  <a:br>
              <a:rPr lang="en-US" altLang="ko-KR" sz="1500" b="1" dirty="0" smtClean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ko-KR" altLang="en-US" sz="1500" b="1" dirty="0" smtClean="0">
                <a:solidFill>
                  <a:schemeClr val="tx2"/>
                </a:solidFill>
                <a:latin typeface="+mn-ea"/>
                <a:ea typeface="+mn-ea"/>
              </a:rPr>
              <a:t>작은 목소리로 집중하자고 말한다</a:t>
            </a:r>
            <a:r>
              <a:rPr lang="en-US" altLang="ko-KR" sz="15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  <a:br>
              <a:rPr lang="en-US" altLang="ko-KR" sz="1500" b="1" dirty="0" smtClean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ko-KR" altLang="en-US" sz="1500" b="1" dirty="0" smtClean="0">
                <a:solidFill>
                  <a:schemeClr val="tx2"/>
                </a:solidFill>
                <a:latin typeface="+mn-ea"/>
                <a:ea typeface="+mn-ea"/>
              </a:rPr>
              <a:t>어느 부분을 공부하고 있는지 알려준다</a:t>
            </a:r>
            <a:r>
              <a:rPr lang="en-US" altLang="ko-KR" sz="15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286486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4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8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8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 build="p"/>
      <p:bldP spid="30" grpId="0" build="p"/>
      <p:bldP spid="31" grpId="0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987808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400" b="1" dirty="0" err="1" smtClean="0">
                <a:solidFill>
                  <a:srgbClr val="144698"/>
                </a:solidFill>
              </a:rPr>
              <a:t>이는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사고뭉치  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2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 교사용 활동자료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6" name="제목 1"/>
          <p:cNvSpPr txBox="1">
            <a:spLocks/>
          </p:cNvSpPr>
          <p:nvPr/>
        </p:nvSpPr>
        <p:spPr>
          <a:xfrm>
            <a:off x="2771800" y="1060196"/>
            <a:ext cx="6048672" cy="203132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</a:rPr>
              <a:t>친구들에게 심한 말하기</a:t>
            </a:r>
            <a:r>
              <a:rPr lang="en-US" altLang="ko-KR" sz="1400" b="1" dirty="0" smtClean="0">
                <a:solidFill>
                  <a:schemeClr val="tx2"/>
                </a:solidFill>
              </a:rPr>
              <a:t>, </a:t>
            </a:r>
            <a:r>
              <a:rPr lang="ko-KR" altLang="en-US" sz="1400" b="1" dirty="0" smtClean="0">
                <a:solidFill>
                  <a:schemeClr val="tx2"/>
                </a:solidFill>
              </a:rPr>
              <a:t>수업시간이나 쉬는 시간에 친구들 방해하기</a:t>
            </a:r>
            <a:r>
              <a:rPr lang="en-US" altLang="ko-KR" sz="1400" b="1" dirty="0" smtClean="0">
                <a:solidFill>
                  <a:schemeClr val="tx2"/>
                </a:solidFill>
              </a:rPr>
              <a:t>, </a:t>
            </a:r>
            <a:r>
              <a:rPr lang="ko-KR" altLang="en-US" sz="1400" b="1" dirty="0" smtClean="0">
                <a:solidFill>
                  <a:schemeClr val="tx2"/>
                </a:solidFill>
              </a:rPr>
              <a:t>친구들이 게임 할 때 방해하기 등</a:t>
            </a:r>
            <a:endParaRPr lang="en-US" altLang="ko-KR" sz="1400" b="1" dirty="0" smtClean="0">
              <a:solidFill>
                <a:schemeClr val="tx2"/>
              </a:solidFill>
            </a:endParaRPr>
          </a:p>
          <a:p>
            <a:pPr marL="342900" indent="-342900" algn="l">
              <a:lnSpc>
                <a:spcPct val="150000"/>
              </a:lnSpc>
              <a:buAutoNum type="arabicPeriod"/>
            </a:pP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20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초마다 다른 생각들이 계속 떠올라 머릿속이 복잡해져서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marL="342900" indent="-342900" algn="l">
              <a:lnSpc>
                <a:spcPct val="150000"/>
              </a:lnSpc>
              <a:buAutoNum type="arabicPeriod"/>
            </a:pPr>
            <a:r>
              <a:rPr lang="ko-KR" altLang="en-US" sz="1400" b="1" dirty="0" err="1" smtClean="0">
                <a:solidFill>
                  <a:schemeClr val="tx2"/>
                </a:solidFill>
                <a:latin typeface="+mn-ea"/>
                <a:ea typeface="+mn-ea"/>
              </a:rPr>
              <a:t>진정이가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 일부러 나쁜 행동을 하는 것이 아니기 때문에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/>
            </a:r>
            <a:b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ko-KR" altLang="en-US" sz="1400" b="1" dirty="0" err="1" smtClean="0">
                <a:solidFill>
                  <a:schemeClr val="tx2"/>
                </a:solidFill>
                <a:latin typeface="+mn-ea"/>
                <a:ea typeface="+mn-ea"/>
              </a:rPr>
              <a:t>진정이는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 머릿속이 복잡하여 자기도 모르게 불쑥 말하게 되거나 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/>
            </a:r>
            <a:b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행동이 먼저 나오게 되어 힘이 들기 때문에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1098032" y="1152796"/>
            <a:ext cx="1169712" cy="1337617"/>
            <a:chOff x="1868267" y="2990621"/>
            <a:chExt cx="1169712" cy="1337617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0" name="직사각형 19"/>
            <p:cNvSpPr/>
            <p:nvPr/>
          </p:nvSpPr>
          <p:spPr>
            <a:xfrm>
              <a:off x="1904675" y="2990621"/>
              <a:ext cx="1133304" cy="1337617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951049" y="3852252"/>
              <a:ext cx="673706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 smtClean="0">
                  <a:solidFill>
                    <a:srgbClr val="144698"/>
                  </a:solidFill>
                </a:rPr>
                <a:t>내용</a:t>
              </a:r>
              <a:endParaRPr lang="en-US" altLang="ko-KR" sz="15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868267" y="3010873"/>
              <a:ext cx="540464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accent1"/>
                  </a:solidFill>
                </a:rPr>
                <a:t>1</a:t>
              </a:r>
              <a:endParaRPr lang="ko-KR" altLang="en-US" sz="54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1134440" y="3291038"/>
            <a:ext cx="1133304" cy="1337617"/>
            <a:chOff x="1904675" y="2990621"/>
            <a:chExt cx="1133304" cy="1337617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7" name="직사각형 26"/>
            <p:cNvSpPr/>
            <p:nvPr/>
          </p:nvSpPr>
          <p:spPr>
            <a:xfrm>
              <a:off x="1904675" y="2990621"/>
              <a:ext cx="1133304" cy="1337617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951049" y="3881106"/>
              <a:ext cx="817722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 smtClean="0">
                  <a:solidFill>
                    <a:srgbClr val="144698"/>
                  </a:solidFill>
                </a:rPr>
                <a:t>적용</a:t>
              </a:r>
              <a:endParaRPr lang="en-US" altLang="ko-KR" sz="15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949067" y="3002854"/>
              <a:ext cx="540464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accent1"/>
                  </a:solidFill>
                </a:rPr>
                <a:t>2</a:t>
              </a:r>
              <a:endParaRPr lang="ko-KR" altLang="en-US" sz="54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30" name="제목 1"/>
          <p:cNvSpPr txBox="1">
            <a:spLocks/>
          </p:cNvSpPr>
          <p:nvPr/>
        </p:nvSpPr>
        <p:spPr>
          <a:xfrm>
            <a:off x="2771800" y="3166224"/>
            <a:ext cx="6211944" cy="3647152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1-2.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자신의 경험을 되돌아보면서 장애학생을 이해하는 기회를 갖는다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 startAt="3"/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진정이 같은 문제를 보이는 학생들에 대해 평소에 갖고 있던 생각들을 자유롭게 말하도록 하고 긍정적인 방향으로 유도한다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 startAt="5"/>
            </a:pP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1)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예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,  2)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예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,  3)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아니오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,  4)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예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,  5)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예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marL="342900" indent="-342900" algn="l">
              <a:lnSpc>
                <a:spcPct val="150000"/>
              </a:lnSpc>
              <a:buFont typeface="+mj-lt"/>
              <a:buAutoNum type="arabicPeriod" startAt="5"/>
            </a:pP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1),  2),  4),  6)</a:t>
            </a:r>
          </a:p>
          <a:p>
            <a:pPr marL="342900" indent="-342900" algn="l">
              <a:lnSpc>
                <a:spcPct val="150000"/>
              </a:lnSpc>
              <a:buFont typeface="+mj-lt"/>
              <a:buAutoNum type="arabicPeriod" startAt="5"/>
            </a:pPr>
            <a:r>
              <a:rPr lang="ko-KR" altLang="en-US" sz="1400" b="1" dirty="0" err="1" smtClean="0">
                <a:solidFill>
                  <a:schemeClr val="tx2"/>
                </a:solidFill>
                <a:latin typeface="+mn-ea"/>
                <a:ea typeface="+mn-ea"/>
              </a:rPr>
              <a:t>진정이에게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 먼저 함께 놀자고 말하고 게임에 참여시켜준다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  <a:b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ko-KR" altLang="en-US" sz="1400" b="1" dirty="0" err="1" smtClean="0">
                <a:solidFill>
                  <a:schemeClr val="tx2"/>
                </a:solidFill>
                <a:latin typeface="+mn-ea"/>
                <a:ea typeface="+mn-ea"/>
              </a:rPr>
              <a:t>진정이에게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 화내지 않고 게임방법과 규칙을 설명해준다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>,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 </a:t>
            </a:r>
            <a:b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규칙을 잘 지키자고 약속한다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화가 날 때 한숨을 참고 말하도록 한다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,</a:t>
            </a:r>
            <a:b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나쁜 말을 하기 전에 하나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둘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셋을 마음 속으로 세고 다른 좋은 말로 바꿔보도록 노력한다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친구의 차례가 끝날 때까지 시간이 걸리더라도 기다려준다 등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253891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  <p:bldP spid="30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987808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400" b="1" dirty="0" err="1" smtClean="0">
                <a:solidFill>
                  <a:srgbClr val="144698"/>
                </a:solidFill>
              </a:rPr>
              <a:t>이는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사고뭉치  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 교사용 활동자료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6" name="제목 1"/>
          <p:cNvSpPr txBox="1">
            <a:spLocks/>
          </p:cNvSpPr>
          <p:nvPr/>
        </p:nvSpPr>
        <p:spPr>
          <a:xfrm>
            <a:off x="2771800" y="1348228"/>
            <a:ext cx="6120680" cy="267765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</a:rPr>
              <a:t>친구들에게 심한 말하기</a:t>
            </a:r>
            <a:r>
              <a:rPr lang="en-US" altLang="ko-KR" sz="1400" b="1" dirty="0" smtClean="0">
                <a:solidFill>
                  <a:schemeClr val="tx2"/>
                </a:solidFill>
              </a:rPr>
              <a:t>, </a:t>
            </a:r>
            <a:r>
              <a:rPr lang="ko-KR" altLang="en-US" sz="1400" b="1" dirty="0" smtClean="0">
                <a:solidFill>
                  <a:schemeClr val="tx2"/>
                </a:solidFill>
              </a:rPr>
              <a:t>수업시간이나 쉬는 시간에 친구들 방해하기</a:t>
            </a:r>
            <a:r>
              <a:rPr lang="en-US" altLang="ko-KR" sz="1400" b="1" dirty="0" smtClean="0">
                <a:solidFill>
                  <a:schemeClr val="tx2"/>
                </a:solidFill>
              </a:rPr>
              <a:t>, </a:t>
            </a:r>
            <a:r>
              <a:rPr lang="ko-KR" altLang="en-US" sz="1400" b="1" dirty="0" smtClean="0">
                <a:solidFill>
                  <a:schemeClr val="tx2"/>
                </a:solidFill>
              </a:rPr>
              <a:t>친구들이 게임 할 때 방해하기 등</a:t>
            </a:r>
            <a:endParaRPr lang="en-US" altLang="ko-KR" sz="1400" b="1" dirty="0" smtClean="0">
              <a:solidFill>
                <a:schemeClr val="tx2"/>
              </a:solidFill>
            </a:endParaRPr>
          </a:p>
          <a:p>
            <a:pPr marL="342900" indent="-342900" algn="l">
              <a:lnSpc>
                <a:spcPct val="150000"/>
              </a:lnSpc>
              <a:buAutoNum type="arabicPeriod"/>
            </a:pP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20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초마다 다른 생각들이 계속 떠올라 머릿속이 복잡해져서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  <a:p>
            <a:pPr marL="342900" indent="-342900" algn="l">
              <a:lnSpc>
                <a:spcPct val="150000"/>
              </a:lnSpc>
              <a:buAutoNum type="arabicPeriod"/>
            </a:pPr>
            <a:r>
              <a:rPr lang="ko-KR" altLang="en-US" sz="1400" b="1" dirty="0" err="1" smtClean="0">
                <a:solidFill>
                  <a:schemeClr val="tx2"/>
                </a:solidFill>
                <a:latin typeface="+mn-ea"/>
                <a:ea typeface="+mn-ea"/>
              </a:rPr>
              <a:t>진정이가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 일부러 나쁜 행동을 하는 것이 아니기 때문에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, 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/>
            </a:r>
            <a:b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ko-KR" altLang="en-US" sz="1400" b="1" dirty="0" err="1" smtClean="0">
                <a:solidFill>
                  <a:schemeClr val="tx2"/>
                </a:solidFill>
                <a:latin typeface="+mn-ea"/>
                <a:ea typeface="+mn-ea"/>
              </a:rPr>
              <a:t>진정이는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 머릿속이 복잡하여 자기도 모르게 불쑥 말하게 되거나 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/>
            </a:r>
            <a:b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행동이 먼저 나오게 되어 힘이 들기 때문에 등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  <a:p>
            <a:pPr marL="342900" indent="-342900" algn="l">
              <a:lnSpc>
                <a:spcPct val="150000"/>
              </a:lnSpc>
              <a:buAutoNum type="arabicPeriod"/>
            </a:pPr>
            <a:r>
              <a:rPr lang="ko-KR" altLang="en-US" sz="1400" b="1" dirty="0" err="1" smtClean="0">
                <a:solidFill>
                  <a:schemeClr val="tx2"/>
                </a:solidFill>
                <a:latin typeface="+mn-ea"/>
                <a:ea typeface="+mn-ea"/>
              </a:rPr>
              <a:t>진정이는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 무시당하거나 안 좋은 말을 들으면 자신도 모르게 화를 내거나 심한 행동을 하게 되기 때문에</a:t>
            </a:r>
            <a:endParaRPr lang="en-US" altLang="ko-KR" sz="1400" b="1" dirty="0" smtClean="0">
              <a:solidFill>
                <a:schemeClr val="tx2"/>
              </a:solidFill>
              <a:latin typeface="+mn-ea"/>
              <a:ea typeface="+mn-ea"/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1098032" y="1511164"/>
            <a:ext cx="1169712" cy="1337617"/>
            <a:chOff x="1868267" y="2990621"/>
            <a:chExt cx="1169712" cy="1337617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0" name="직사각형 19"/>
            <p:cNvSpPr/>
            <p:nvPr/>
          </p:nvSpPr>
          <p:spPr>
            <a:xfrm>
              <a:off x="1904675" y="2990621"/>
              <a:ext cx="1133304" cy="1337617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951049" y="3852252"/>
              <a:ext cx="673706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 smtClean="0">
                  <a:solidFill>
                    <a:srgbClr val="144698"/>
                  </a:solidFill>
                </a:rPr>
                <a:t>내용</a:t>
              </a:r>
              <a:endParaRPr lang="en-US" altLang="ko-KR" sz="15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868267" y="3010873"/>
              <a:ext cx="540464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accent1"/>
                  </a:solidFill>
                </a:rPr>
                <a:t>1</a:t>
              </a:r>
              <a:endParaRPr lang="ko-KR" altLang="en-US" sz="54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26" name="그룹 25"/>
          <p:cNvGrpSpPr/>
          <p:nvPr/>
        </p:nvGrpSpPr>
        <p:grpSpPr>
          <a:xfrm>
            <a:off x="1134440" y="4402809"/>
            <a:ext cx="1133304" cy="1337617"/>
            <a:chOff x="1904675" y="2990621"/>
            <a:chExt cx="1133304" cy="1337617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7" name="직사각형 26"/>
            <p:cNvSpPr/>
            <p:nvPr/>
          </p:nvSpPr>
          <p:spPr>
            <a:xfrm>
              <a:off x="1904675" y="2990621"/>
              <a:ext cx="1133304" cy="1337617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1951049" y="3881106"/>
              <a:ext cx="817722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 smtClean="0">
                  <a:solidFill>
                    <a:srgbClr val="144698"/>
                  </a:solidFill>
                </a:rPr>
                <a:t>적용</a:t>
              </a:r>
              <a:endParaRPr lang="en-US" altLang="ko-KR" sz="15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949067" y="3002854"/>
              <a:ext cx="540464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accent1"/>
                  </a:solidFill>
                </a:rPr>
                <a:t>2</a:t>
              </a:r>
              <a:endParaRPr lang="ko-KR" altLang="en-US" sz="54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30" name="제목 1"/>
          <p:cNvSpPr txBox="1">
            <a:spLocks/>
          </p:cNvSpPr>
          <p:nvPr/>
        </p:nvSpPr>
        <p:spPr>
          <a:xfrm>
            <a:off x="2771800" y="4277995"/>
            <a:ext cx="6211944" cy="203132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AutoNum type="arabicPeriod"/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교사는 학생들이 다양한 의견을 제시하고 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/>
            </a:r>
            <a:b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토론할 수 있는 분위기로 유도한다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  <a: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  <a:t/>
            </a:r>
            <a:br>
              <a:rPr lang="en-US" altLang="ko-KR" sz="1400" b="1" dirty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악마의 대변인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(Devil’s Advocate)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전략을 써서 교사는 의도적으로 반대의견을 들어 학생들이 반대 의견에 대해서도 객관적으로 생각해볼 수 있게 함으로써 서로의 마음을 충분히 이해하도록 한다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  <a:p>
            <a:pPr algn="l">
              <a:lnSpc>
                <a:spcPct val="150000"/>
              </a:lnSpc>
            </a:pP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2-3. 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자기의 경험을 자유롭게 발표한다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  <a:endParaRPr lang="en-US" altLang="ko-KR" sz="1400" b="1" dirty="0">
              <a:solidFill>
                <a:schemeClr val="tx2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62467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  <p:bldP spid="30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42" y="211945"/>
            <a:ext cx="698158" cy="74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제목 1"/>
          <p:cNvSpPr txBox="1">
            <a:spLocks/>
          </p:cNvSpPr>
          <p:nvPr/>
        </p:nvSpPr>
        <p:spPr>
          <a:xfrm>
            <a:off x="1043608" y="478945"/>
            <a:ext cx="4987808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err="1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진정</a:t>
            </a:r>
            <a:r>
              <a:rPr lang="ko-KR" altLang="en-US" sz="1400" b="1" dirty="0" err="1" smtClean="0">
                <a:solidFill>
                  <a:srgbClr val="144698"/>
                </a:solidFill>
              </a:rPr>
              <a:t>이는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사고뭉치  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3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단계 </a:t>
            </a:r>
            <a:r>
              <a:rPr lang="en-US" altLang="ko-KR" sz="1400" b="1" dirty="0" smtClean="0">
                <a:solidFill>
                  <a:srgbClr val="144698"/>
                </a:solidFill>
              </a:rPr>
              <a:t>…</a:t>
            </a:r>
            <a:r>
              <a:rPr lang="ko-KR" altLang="en-US" sz="1400" b="1" dirty="0" smtClean="0">
                <a:solidFill>
                  <a:srgbClr val="144698"/>
                </a:solidFill>
              </a:rPr>
              <a:t>  </a:t>
            </a:r>
            <a:r>
              <a:rPr lang="ko-KR" altLang="en-US" sz="1400" b="1" dirty="0" smtClean="0">
                <a:solidFill>
                  <a:srgbClr val="144698"/>
                </a:solidFill>
                <a:effectLst>
                  <a:outerShdw blurRad="38100" dist="38100" dir="2700000" algn="tl">
                    <a:schemeClr val="accent2">
                      <a:alpha val="43000"/>
                    </a:schemeClr>
                  </a:outerShdw>
                </a:effectLst>
              </a:rPr>
              <a:t>예시답안 및 교사용 활동자료</a:t>
            </a:r>
            <a:endParaRPr lang="en-US" altLang="ko-KR" sz="1400" b="1" dirty="0" smtClean="0">
              <a:solidFill>
                <a:srgbClr val="144698"/>
              </a:solidFill>
            </a:endParaRPr>
          </a:p>
        </p:txBody>
      </p:sp>
      <p:sp>
        <p:nvSpPr>
          <p:cNvPr id="16" name="제목 1"/>
          <p:cNvSpPr txBox="1">
            <a:spLocks/>
          </p:cNvSpPr>
          <p:nvPr/>
        </p:nvSpPr>
        <p:spPr>
          <a:xfrm>
            <a:off x="2555776" y="908720"/>
            <a:ext cx="6120680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+mj-lt"/>
              <a:buAutoNum type="arabicPeriod" startAt="4"/>
            </a:pPr>
            <a:r>
              <a:rPr lang="ko-KR" altLang="en-US" sz="1400" b="1" dirty="0" err="1" smtClean="0">
                <a:solidFill>
                  <a:schemeClr val="accent1"/>
                </a:solidFill>
                <a:latin typeface="+mn-ea"/>
                <a:ea typeface="+mn-ea"/>
              </a:rPr>
              <a:t>진정이가</a:t>
            </a:r>
            <a:r>
              <a:rPr lang="ko-KR" altLang="en-US" sz="1400" b="1" dirty="0" smtClean="0">
                <a:solidFill>
                  <a:schemeClr val="accent1"/>
                </a:solidFill>
                <a:latin typeface="+mn-ea"/>
                <a:ea typeface="+mn-ea"/>
              </a:rPr>
              <a:t> 친구들과 어울려 함께 놀 수 있도록</a:t>
            </a:r>
            <a:endParaRPr lang="en-US" altLang="ko-KR" sz="1400" b="1" dirty="0" smtClean="0">
              <a:solidFill>
                <a:schemeClr val="accent1"/>
              </a:solidFill>
              <a:latin typeface="+mn-ea"/>
              <a:ea typeface="+mn-ea"/>
            </a:endParaRPr>
          </a:p>
        </p:txBody>
      </p:sp>
      <p:grpSp>
        <p:nvGrpSpPr>
          <p:cNvPr id="19" name="그룹 18"/>
          <p:cNvGrpSpPr/>
          <p:nvPr/>
        </p:nvGrpSpPr>
        <p:grpSpPr>
          <a:xfrm>
            <a:off x="1098032" y="1071656"/>
            <a:ext cx="1169712" cy="1337617"/>
            <a:chOff x="1868267" y="2990621"/>
            <a:chExt cx="1169712" cy="1337617"/>
          </a:xfrm>
          <a:solidFill>
            <a:schemeClr val="tx2">
              <a:lumMod val="20000"/>
              <a:lumOff val="80000"/>
            </a:schemeClr>
          </a:solidFill>
        </p:grpSpPr>
        <p:sp>
          <p:nvSpPr>
            <p:cNvPr id="20" name="직사각형 19"/>
            <p:cNvSpPr/>
            <p:nvPr/>
          </p:nvSpPr>
          <p:spPr>
            <a:xfrm>
              <a:off x="1904675" y="2990621"/>
              <a:ext cx="1133304" cy="1337617"/>
            </a:xfrm>
            <a:prstGeom prst="rect">
              <a:avLst/>
            </a:prstGeom>
            <a:grpFill/>
            <a:ln w="76200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951049" y="3852252"/>
              <a:ext cx="673706" cy="3231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ko-KR" altLang="en-US" sz="1500" b="1" dirty="0" smtClean="0">
                  <a:solidFill>
                    <a:srgbClr val="144698"/>
                  </a:solidFill>
                </a:rPr>
                <a:t>적용</a:t>
              </a:r>
              <a:endParaRPr lang="en-US" altLang="ko-KR" sz="1500" b="1" dirty="0" smtClean="0">
                <a:solidFill>
                  <a:srgbClr val="144698"/>
                </a:solidFill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868267" y="3010873"/>
              <a:ext cx="540464" cy="92333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5400" b="1" dirty="0" smtClean="0">
                  <a:solidFill>
                    <a:schemeClr val="accent1"/>
                  </a:solidFill>
                </a:rPr>
                <a:t>2</a:t>
              </a:r>
              <a:endParaRPr lang="ko-KR" altLang="en-US" sz="54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14" name="제목 1"/>
          <p:cNvSpPr txBox="1">
            <a:spLocks/>
          </p:cNvSpPr>
          <p:nvPr/>
        </p:nvSpPr>
        <p:spPr>
          <a:xfrm>
            <a:off x="2915816" y="1294402"/>
            <a:ext cx="6120680" cy="106182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 err="1" smtClean="0">
                <a:solidFill>
                  <a:schemeClr val="tx2"/>
                </a:solidFill>
                <a:latin typeface="+mn-ea"/>
                <a:ea typeface="+mn-ea"/>
              </a:rPr>
              <a:t>진정이에게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 먼저 함께 놀자고 말하고 게임에 참여시켜 준다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 err="1" smtClean="0">
                <a:solidFill>
                  <a:schemeClr val="tx2"/>
                </a:solidFill>
                <a:latin typeface="+mn-ea"/>
                <a:ea typeface="+mn-ea"/>
              </a:rPr>
              <a:t>진정이에게</a:t>
            </a: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 화내지 않고 게임 방법과 규칙을 설명해 준다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친구가 자기 차례에 다 할 때까지 시간이 걸리더라도 기다려준다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sp>
        <p:nvSpPr>
          <p:cNvPr id="17" name="제목 1"/>
          <p:cNvSpPr txBox="1">
            <a:spLocks/>
          </p:cNvSpPr>
          <p:nvPr/>
        </p:nvSpPr>
        <p:spPr>
          <a:xfrm>
            <a:off x="2915816" y="2492896"/>
            <a:ext cx="5760640" cy="415498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err="1" smtClean="0">
                <a:solidFill>
                  <a:schemeClr val="accent1"/>
                </a:solidFill>
                <a:latin typeface="+mn-ea"/>
                <a:ea typeface="+mn-ea"/>
              </a:rPr>
              <a:t>진정이가</a:t>
            </a:r>
            <a:r>
              <a:rPr lang="ko-KR" altLang="en-US" sz="1400" b="1" dirty="0" smtClean="0">
                <a:solidFill>
                  <a:schemeClr val="accent1"/>
                </a:solidFill>
                <a:latin typeface="+mn-ea"/>
                <a:ea typeface="+mn-ea"/>
              </a:rPr>
              <a:t> 수업에 집중할 수 있도록</a:t>
            </a:r>
            <a:endParaRPr lang="en-US" altLang="ko-KR" sz="1400" b="1" dirty="0" smtClean="0">
              <a:solidFill>
                <a:schemeClr val="accent1"/>
              </a:solidFill>
              <a:latin typeface="+mn-ea"/>
              <a:ea typeface="+mn-ea"/>
            </a:endParaRPr>
          </a:p>
        </p:txBody>
      </p:sp>
      <p:sp>
        <p:nvSpPr>
          <p:cNvPr id="18" name="제목 1"/>
          <p:cNvSpPr txBox="1">
            <a:spLocks/>
          </p:cNvSpPr>
          <p:nvPr/>
        </p:nvSpPr>
        <p:spPr>
          <a:xfrm>
            <a:off x="2915816" y="2878578"/>
            <a:ext cx="6120680" cy="1061829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책상 위에 꼭 필요한 책과 필기도구만 두고 수업을 하도록 한다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다른 생각을 하고 있을 때 집중하도록 알려준다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생각이 많이 날 때에는 우선 순위를 정해서 가장 중요한 것부터 한다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sp>
        <p:nvSpPr>
          <p:cNvPr id="23" name="제목 1"/>
          <p:cNvSpPr txBox="1">
            <a:spLocks/>
          </p:cNvSpPr>
          <p:nvPr/>
        </p:nvSpPr>
        <p:spPr>
          <a:xfrm>
            <a:off x="2915816" y="4077072"/>
            <a:ext cx="5760640" cy="373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ko-KR" altLang="en-US" sz="1400" b="1" dirty="0" err="1" smtClean="0">
                <a:solidFill>
                  <a:schemeClr val="accent1"/>
                </a:solidFill>
                <a:latin typeface="+mn-ea"/>
                <a:ea typeface="+mn-ea"/>
              </a:rPr>
              <a:t>진정이가</a:t>
            </a:r>
            <a:r>
              <a:rPr lang="ko-KR" altLang="en-US" sz="1400" b="1" dirty="0" smtClean="0">
                <a:solidFill>
                  <a:schemeClr val="accent1"/>
                </a:solidFill>
                <a:latin typeface="+mn-ea"/>
                <a:ea typeface="+mn-ea"/>
              </a:rPr>
              <a:t> 계속 수업이나 놀이를 방해한다면</a:t>
            </a:r>
            <a:endParaRPr lang="en-US" altLang="ko-KR" sz="1400" b="1" dirty="0" smtClean="0">
              <a:solidFill>
                <a:schemeClr val="accent1"/>
              </a:solidFill>
              <a:latin typeface="+mn-ea"/>
              <a:ea typeface="+mn-ea"/>
            </a:endParaRPr>
          </a:p>
        </p:txBody>
      </p:sp>
      <p:sp>
        <p:nvSpPr>
          <p:cNvPr id="24" name="제목 1"/>
          <p:cNvSpPr txBox="1">
            <a:spLocks/>
          </p:cNvSpPr>
          <p:nvPr/>
        </p:nvSpPr>
        <p:spPr>
          <a:xfrm>
            <a:off x="2915816" y="4462754"/>
            <a:ext cx="6120680" cy="738664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다시 한 번 참고 설명해 준다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  <a:p>
            <a:pPr marL="342900" indent="-3429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계속 방해한다면 선생님께 도움을 요청한다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</a:p>
        </p:txBody>
      </p:sp>
      <p:sp>
        <p:nvSpPr>
          <p:cNvPr id="25" name="제목 1"/>
          <p:cNvSpPr txBox="1">
            <a:spLocks/>
          </p:cNvSpPr>
          <p:nvPr/>
        </p:nvSpPr>
        <p:spPr>
          <a:xfrm>
            <a:off x="2555776" y="5373216"/>
            <a:ext cx="6120680" cy="1020216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342900" indent="-342900" algn="l">
              <a:lnSpc>
                <a:spcPct val="150000"/>
              </a:lnSpc>
              <a:buFont typeface="+mj-lt"/>
              <a:buAutoNum type="arabicPeriod" startAt="5"/>
            </a:pPr>
            <a:r>
              <a:rPr lang="ko-KR" altLang="en-US" sz="1400" b="1" dirty="0" smtClean="0">
                <a:solidFill>
                  <a:schemeClr val="accent1"/>
                </a:solidFill>
                <a:latin typeface="+mn-ea"/>
                <a:ea typeface="+mn-ea"/>
              </a:rPr>
              <a:t>긍정적인 </a:t>
            </a:r>
            <a:r>
              <a:rPr lang="ko-KR" altLang="en-US" sz="1400" b="1" dirty="0" err="1" smtClean="0">
                <a:solidFill>
                  <a:schemeClr val="accent1"/>
                </a:solidFill>
                <a:latin typeface="+mn-ea"/>
                <a:ea typeface="+mn-ea"/>
              </a:rPr>
              <a:t>댓글만</a:t>
            </a:r>
            <a:r>
              <a:rPr lang="ko-KR" altLang="en-US" sz="1400" b="1" dirty="0" smtClean="0">
                <a:solidFill>
                  <a:schemeClr val="accent1"/>
                </a:solidFill>
                <a:latin typeface="+mn-ea"/>
                <a:ea typeface="+mn-ea"/>
              </a:rPr>
              <a:t> 쓰기보다는 </a:t>
            </a:r>
            <a:r>
              <a:rPr lang="en-US" altLang="ko-KR" sz="1400" b="1" dirty="0" smtClean="0">
                <a:solidFill>
                  <a:schemeClr val="accent1"/>
                </a:solidFill>
                <a:latin typeface="+mn-ea"/>
                <a:ea typeface="+mn-ea"/>
              </a:rPr>
              <a:t/>
            </a:r>
            <a:br>
              <a:rPr lang="en-US" altLang="ko-KR" sz="1400" b="1" dirty="0" smtClean="0">
                <a:solidFill>
                  <a:schemeClr val="accent1"/>
                </a:solidFill>
                <a:latin typeface="+mn-ea"/>
                <a:ea typeface="+mn-ea"/>
              </a:rPr>
            </a:b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그 동안 장애 친구에 대한 생각이나 쌓였던 감정들을 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/>
            </a:r>
            <a:b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</a:br>
            <a:r>
              <a:rPr lang="ko-KR" altLang="en-US" sz="1400" b="1" dirty="0" smtClean="0">
                <a:solidFill>
                  <a:schemeClr val="tx2"/>
                </a:solidFill>
                <a:latin typeface="+mn-ea"/>
                <a:ea typeface="+mn-ea"/>
              </a:rPr>
              <a:t>자연스럽게 표현하도록 한다</a:t>
            </a:r>
            <a:r>
              <a:rPr lang="en-US" altLang="ko-KR" sz="1400" b="1" dirty="0" smtClean="0">
                <a:solidFill>
                  <a:schemeClr val="tx2"/>
                </a:solidFill>
                <a:latin typeface="+mn-ea"/>
                <a:ea typeface="+mn-ea"/>
              </a:rPr>
              <a:t>. </a:t>
            </a:r>
            <a:endParaRPr lang="en-US" altLang="ko-KR" sz="1400" b="1" dirty="0" smtClean="0">
              <a:solidFill>
                <a:schemeClr val="accent1"/>
              </a:solidFill>
              <a:latin typeface="+mn-ea"/>
              <a:ea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914551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8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p"/>
      <p:bldP spid="14" grpId="0" build="p"/>
      <p:bldP spid="17" grpId="0" build="p"/>
      <p:bldP spid="18" grpId="0" build="p"/>
      <p:bldP spid="23" grpId="0" build="p"/>
      <p:bldP spid="24" grpId="0" build="p"/>
      <p:bldP spid="25" grpId="0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92696"/>
            <a:ext cx="1659089" cy="1759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제목 1"/>
          <p:cNvSpPr txBox="1">
            <a:spLocks/>
          </p:cNvSpPr>
          <p:nvPr/>
        </p:nvSpPr>
        <p:spPr>
          <a:xfrm>
            <a:off x="2123728" y="2068065"/>
            <a:ext cx="1944217" cy="2531783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50000"/>
              </a:lnSpc>
            </a:pPr>
            <a:r>
              <a:rPr lang="ko-KR" altLang="en-US" sz="1800" b="1" dirty="0" smtClean="0"/>
              <a:t>기획</a:t>
            </a:r>
            <a:endParaRPr lang="en-US" altLang="ko-KR" sz="1800" b="1" dirty="0" smtClean="0"/>
          </a:p>
          <a:p>
            <a:pPr algn="r">
              <a:lnSpc>
                <a:spcPct val="150000"/>
              </a:lnSpc>
            </a:pPr>
            <a:r>
              <a:rPr lang="ko-KR" altLang="en-US" sz="1800" b="1" dirty="0" err="1" smtClean="0"/>
              <a:t>활동지</a:t>
            </a:r>
            <a:r>
              <a:rPr lang="ko-KR" altLang="en-US" sz="1800" b="1" dirty="0" smtClean="0"/>
              <a:t> 개발</a:t>
            </a:r>
            <a:endParaRPr lang="en-US" altLang="ko-KR" sz="1800" b="1" dirty="0" smtClean="0"/>
          </a:p>
          <a:p>
            <a:pPr algn="r">
              <a:lnSpc>
                <a:spcPct val="150000"/>
              </a:lnSpc>
            </a:pPr>
            <a:endParaRPr lang="en-US" altLang="ko-KR" sz="1800" b="1" dirty="0"/>
          </a:p>
          <a:p>
            <a:pPr algn="r">
              <a:lnSpc>
                <a:spcPct val="150000"/>
              </a:lnSpc>
            </a:pPr>
            <a:endParaRPr lang="en-US" altLang="ko-KR" sz="1800" b="1" dirty="0" smtClean="0"/>
          </a:p>
          <a:p>
            <a:pPr algn="r">
              <a:lnSpc>
                <a:spcPct val="150000"/>
              </a:lnSpc>
            </a:pPr>
            <a:endParaRPr lang="en-US" altLang="ko-KR" sz="1800" b="1" dirty="0"/>
          </a:p>
          <a:p>
            <a:pPr algn="r">
              <a:lnSpc>
                <a:spcPct val="150000"/>
              </a:lnSpc>
            </a:pPr>
            <a:r>
              <a:rPr lang="ko-KR" altLang="en-US" sz="1800" b="1" dirty="0" err="1" smtClean="0"/>
              <a:t>활동지</a:t>
            </a:r>
            <a:r>
              <a:rPr lang="ko-KR" altLang="en-US" sz="1800" b="1" dirty="0" smtClean="0"/>
              <a:t> 디자인</a:t>
            </a:r>
            <a:endParaRPr lang="ko-KR" altLang="en-US" sz="1800" b="1" dirty="0"/>
          </a:p>
        </p:txBody>
      </p:sp>
      <p:sp>
        <p:nvSpPr>
          <p:cNvPr id="8" name="제목 1"/>
          <p:cNvSpPr txBox="1">
            <a:spLocks/>
          </p:cNvSpPr>
          <p:nvPr/>
        </p:nvSpPr>
        <p:spPr>
          <a:xfrm>
            <a:off x="4355977" y="2060848"/>
            <a:ext cx="3816423" cy="2531783"/>
          </a:xfrm>
          <a:prstGeom prst="rect">
            <a:avLst/>
          </a:prstGeom>
        </p:spPr>
        <p:txBody>
          <a:bodyPr wrap="square">
            <a:sp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50000"/>
              </a:lnSpc>
            </a:pPr>
            <a:r>
              <a:rPr lang="en-US" altLang="ko-KR" sz="1800" dirty="0" smtClean="0"/>
              <a:t>(</a:t>
            </a:r>
            <a:r>
              <a:rPr lang="ko-KR" altLang="en-US" sz="1800" dirty="0" smtClean="0"/>
              <a:t>재</a:t>
            </a:r>
            <a:r>
              <a:rPr lang="en-US" altLang="ko-KR" sz="1800" dirty="0" smtClean="0"/>
              <a:t>)</a:t>
            </a:r>
            <a:r>
              <a:rPr lang="ko-KR" altLang="en-US" sz="1800" dirty="0" smtClean="0"/>
              <a:t>파라다이스 복지재단</a:t>
            </a:r>
            <a:endParaRPr lang="en-US" altLang="ko-KR" sz="1800" dirty="0" smtClean="0"/>
          </a:p>
          <a:p>
            <a:pPr algn="l">
              <a:lnSpc>
                <a:spcPct val="150000"/>
              </a:lnSpc>
            </a:pPr>
            <a:r>
              <a:rPr lang="ko-KR" altLang="en-US" sz="1800" dirty="0" err="1" smtClean="0"/>
              <a:t>이미섭</a:t>
            </a:r>
            <a:r>
              <a:rPr lang="ko-KR" altLang="en-US" sz="1800" dirty="0" smtClean="0"/>
              <a:t> </a:t>
            </a:r>
            <a:r>
              <a:rPr lang="en-US" altLang="ko-KR" sz="1800" dirty="0" smtClean="0"/>
              <a:t>(</a:t>
            </a:r>
            <a:r>
              <a:rPr lang="ko-KR" altLang="en-US" sz="1800" dirty="0" smtClean="0"/>
              <a:t>서울정문학교 교사</a:t>
            </a:r>
            <a:r>
              <a:rPr lang="en-US" altLang="ko-KR" sz="1800" dirty="0" smtClean="0"/>
              <a:t>)</a:t>
            </a:r>
          </a:p>
          <a:p>
            <a:pPr algn="l">
              <a:lnSpc>
                <a:spcPct val="150000"/>
              </a:lnSpc>
            </a:pPr>
            <a:r>
              <a:rPr lang="ko-KR" altLang="en-US" sz="1800" dirty="0" smtClean="0"/>
              <a:t>강미경 </a:t>
            </a:r>
            <a:r>
              <a:rPr lang="en-US" altLang="ko-KR" sz="1800" dirty="0" smtClean="0"/>
              <a:t>(</a:t>
            </a:r>
            <a:r>
              <a:rPr lang="ko-KR" altLang="en-US" sz="1800" dirty="0" smtClean="0"/>
              <a:t>서울정진학교 교사</a:t>
            </a:r>
            <a:r>
              <a:rPr lang="en-US" altLang="ko-KR" sz="1800" dirty="0" smtClean="0"/>
              <a:t>)</a:t>
            </a:r>
          </a:p>
          <a:p>
            <a:pPr algn="l">
              <a:lnSpc>
                <a:spcPct val="150000"/>
              </a:lnSpc>
            </a:pPr>
            <a:r>
              <a:rPr lang="ko-KR" altLang="en-US" sz="1800" dirty="0" smtClean="0"/>
              <a:t>변정윤 </a:t>
            </a:r>
            <a:r>
              <a:rPr lang="en-US" altLang="ko-KR" sz="1800" dirty="0" smtClean="0"/>
              <a:t>(</a:t>
            </a:r>
            <a:r>
              <a:rPr lang="ko-KR" altLang="en-US" sz="1800" dirty="0" err="1" smtClean="0"/>
              <a:t>서울은천초등학교</a:t>
            </a:r>
            <a:r>
              <a:rPr lang="ko-KR" altLang="en-US" sz="1800" dirty="0" smtClean="0"/>
              <a:t> 교사</a:t>
            </a:r>
            <a:r>
              <a:rPr lang="en-US" altLang="ko-KR" sz="1800" dirty="0" smtClean="0"/>
              <a:t>)</a:t>
            </a:r>
          </a:p>
          <a:p>
            <a:pPr algn="l">
              <a:lnSpc>
                <a:spcPct val="150000"/>
              </a:lnSpc>
            </a:pPr>
            <a:r>
              <a:rPr lang="ko-KR" altLang="en-US" sz="1800" dirty="0" smtClean="0"/>
              <a:t>임영선 </a:t>
            </a:r>
            <a:r>
              <a:rPr lang="en-US" altLang="ko-KR" sz="1800" dirty="0" smtClean="0"/>
              <a:t>(</a:t>
            </a:r>
            <a:r>
              <a:rPr lang="ko-KR" altLang="en-US" sz="1800" dirty="0" smtClean="0"/>
              <a:t>서울정진학교 교사</a:t>
            </a:r>
            <a:r>
              <a:rPr lang="en-US" altLang="ko-KR" sz="1800" dirty="0" smtClean="0"/>
              <a:t>)</a:t>
            </a:r>
            <a:endParaRPr lang="en-US" altLang="ko-KR" sz="1800" dirty="0"/>
          </a:p>
          <a:p>
            <a:pPr algn="l">
              <a:lnSpc>
                <a:spcPct val="150000"/>
              </a:lnSpc>
            </a:pPr>
            <a:r>
              <a:rPr lang="ko-KR" altLang="en-US" sz="1800" dirty="0" smtClean="0"/>
              <a:t>계원예술대학교 애니메이션과</a:t>
            </a:r>
            <a:endParaRPr lang="ko-KR" altLang="en-US" sz="1800" dirty="0"/>
          </a:p>
        </p:txBody>
      </p:sp>
    </p:spTree>
    <p:extLst>
      <p:ext uri="{BB962C8B-B14F-4D97-AF65-F5344CB8AC3E}">
        <p14:creationId xmlns:p14="http://schemas.microsoft.com/office/powerpoint/2010/main" val="4248236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2259626"/>
            <a:ext cx="4464496" cy="2454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4437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1" y="2752763"/>
            <a:ext cx="2170495" cy="141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4920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1600</TotalTime>
  <Words>1582</Words>
  <Application>Microsoft Office PowerPoint</Application>
  <PresentationFormat>화면 슬라이드 쇼(4:3)</PresentationFormat>
  <Paragraphs>289</Paragraphs>
  <Slides>46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46</vt:i4>
      </vt:variant>
    </vt:vector>
  </HeadingPairs>
  <TitlesOfParts>
    <vt:vector size="51" baseType="lpstr">
      <vt:lpstr>HY바다L</vt:lpstr>
      <vt:lpstr>맑은 고딕</vt:lpstr>
      <vt:lpstr>Arial</vt:lpstr>
      <vt:lpstr>Wingdings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샤론의 장미</dc:title>
  <dc:creator>법인사무국</dc:creator>
  <cp:lastModifiedBy>김지훈</cp:lastModifiedBy>
  <cp:revision>160</cp:revision>
  <dcterms:created xsi:type="dcterms:W3CDTF">2014-07-28T01:30:23Z</dcterms:created>
  <dcterms:modified xsi:type="dcterms:W3CDTF">2015-06-23T07:04:56Z</dcterms:modified>
</cp:coreProperties>
</file>